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63" r:id="rId3"/>
  </p:sldMasterIdLst>
  <p:notesMasterIdLst>
    <p:notesMasterId r:id="rId5"/>
  </p:notesMasterIdLst>
  <p:handoutMasterIdLst>
    <p:handoutMasterId r:id="rId24"/>
  </p:handoutMasterIdLst>
  <p:sldIdLst>
    <p:sldId id="260" r:id="rId4"/>
    <p:sldId id="273" r:id="rId6"/>
    <p:sldId id="275" r:id="rId7"/>
    <p:sldId id="276" r:id="rId8"/>
    <p:sldId id="277" r:id="rId9"/>
    <p:sldId id="290" r:id="rId10"/>
    <p:sldId id="291" r:id="rId11"/>
    <p:sldId id="292" r:id="rId12"/>
    <p:sldId id="283" r:id="rId13"/>
    <p:sldId id="293" r:id="rId14"/>
    <p:sldId id="294" r:id="rId15"/>
    <p:sldId id="295" r:id="rId16"/>
    <p:sldId id="296" r:id="rId17"/>
    <p:sldId id="282" r:id="rId18"/>
    <p:sldId id="284" r:id="rId19"/>
    <p:sldId id="297" r:id="rId20"/>
    <p:sldId id="298" r:id="rId21"/>
    <p:sldId id="288" r:id="rId22"/>
    <p:sldId id="289" r:id="rId23"/>
  </p:sldIdLst>
  <p:sldSz cx="9144000" cy="514477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90" autoAdjust="0"/>
    <p:restoredTop sz="96465" autoAdjust="0"/>
  </p:normalViewPr>
  <p:slideViewPr>
    <p:cSldViewPr snapToGrid="0">
      <p:cViewPr varScale="1">
        <p:scale>
          <a:sx n="86" d="100"/>
          <a:sy n="86" d="100"/>
        </p:scale>
        <p:origin x="-786" y="-78"/>
      </p:cViewPr>
      <p:guideLst>
        <p:guide orient="horz" pos="1620"/>
        <p:guide pos="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95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FE5225-BBC4-4B87-8B10-3DB20D327B73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16D1AD-8A43-41B8-BC68-5449F886FB75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8F02CA-77CB-4E54-B712-21E588799EE8}" type="datetimeFigureOut">
              <a:rPr lang="de-DE" smtClean="0"/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  <a:endParaRPr lang="de-DE"/>
          </a:p>
          <a:p>
            <a:pPr lvl="1"/>
            <a:r>
              <a:rPr lang="de-DE"/>
              <a:t>Zweite Ebene</a:t>
            </a:r>
            <a:endParaRPr lang="de-DE"/>
          </a:p>
          <a:p>
            <a:pPr lvl="2"/>
            <a:r>
              <a:rPr lang="de-DE"/>
              <a:t>Dritte Ebene</a:t>
            </a:r>
            <a:endParaRPr lang="de-DE"/>
          </a:p>
          <a:p>
            <a:pPr lvl="3"/>
            <a:r>
              <a:rPr lang="de-DE"/>
              <a:t>Vierte Ebene</a:t>
            </a:r>
            <a:endParaRPr lang="de-DE"/>
          </a:p>
          <a:p>
            <a:pPr lvl="4"/>
            <a:r>
              <a:rPr lang="de-DE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3F729A-0AF0-4995-B32B-9504BC68960C}" type="slidenum">
              <a:rPr lang="de-DE" smtClean="0"/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6765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9665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565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Two</a:t>
            </a:r>
            <a:r>
              <a:rPr lang="de-DE" dirty="0"/>
              <a:t> different </a:t>
            </a:r>
            <a:r>
              <a:rPr lang="de-DE" dirty="0" err="1"/>
              <a:t>examples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accelerators</a:t>
            </a:r>
            <a:r>
              <a:rPr lang="de-DE" dirty="0"/>
              <a:t> will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presented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3F729A-0AF0-4995-B32B-9504BC68960C}" type="slidenum">
              <a:rPr lang="de-DE" smtClean="0"/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3F729A-0AF0-4995-B32B-9504BC68960C}" type="slidenum">
              <a:rPr lang="de-DE" smtClean="0"/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3F729A-0AF0-4995-B32B-9504BC68960C}" type="slidenum">
              <a:rPr lang="de-DE" smtClean="0"/>
            </a:fld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3F729A-0AF0-4995-B32B-9504BC68960C}" type="slidenum">
              <a:rPr lang="de-DE" smtClean="0"/>
            </a:fld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3F729A-0AF0-4995-B32B-9504BC68960C}" type="slidenum">
              <a:rPr lang="de-DE" smtClean="0"/>
            </a:fld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3F729A-0AF0-4995-B32B-9504BC68960C}" type="slidenum">
              <a:rPr lang="de-DE" smtClean="0"/>
            </a:fld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3F729A-0AF0-4995-B32B-9504BC68960C}" type="slidenum">
              <a:rPr lang="de-DE" smtClean="0"/>
            </a:fld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3F729A-0AF0-4995-B32B-9504BC68960C}" type="slidenum">
              <a:rPr lang="de-DE" smtClean="0"/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365443" y="1445896"/>
            <a:ext cx="8524557" cy="285114"/>
          </a:xfrm>
        </p:spPr>
        <p:txBody>
          <a:bodyPr>
            <a:normAutofit/>
          </a:bodyPr>
          <a:lstStyle>
            <a:lvl1pPr marL="0" indent="0">
              <a:buFont typeface="Arial" panose="02080604020202020204" pitchFamily="34" charset="0"/>
              <a:buNone/>
              <a:defRPr sz="2600" b="1"/>
            </a:lvl1pPr>
            <a:lvl2pPr marL="355600" indent="0">
              <a:buFont typeface="Arial" panose="02080604020202020204" pitchFamily="34" charset="0"/>
              <a:buNone/>
              <a:defRPr sz="2600" b="1"/>
            </a:lvl2pPr>
            <a:lvl3pPr marL="717550" indent="0">
              <a:buFont typeface="Arial" panose="02080604020202020204" pitchFamily="34" charset="0"/>
              <a:buNone/>
              <a:defRPr sz="2600" b="1"/>
            </a:lvl3pPr>
            <a:lvl4pPr marL="1073150" indent="0">
              <a:buFont typeface="Arial" panose="02080604020202020204" pitchFamily="34" charset="0"/>
              <a:buNone/>
              <a:defRPr sz="2600" b="1"/>
            </a:lvl4pPr>
            <a:lvl5pPr marL="1435100" indent="0">
              <a:buFont typeface="Arial" panose="02080604020202020204" pitchFamily="34" charset="0"/>
              <a:buNone/>
              <a:defRPr sz="2600" b="1"/>
            </a:lvl5pPr>
          </a:lstStyle>
          <a:p>
            <a:pPr lvl="0"/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endParaRPr lang="de-DE" dirty="0"/>
          </a:p>
        </p:txBody>
      </p:sp>
      <p:sp>
        <p:nvSpPr>
          <p:cNvPr id="9" name="Textplatzhalter 25"/>
          <p:cNvSpPr>
            <a:spLocks noGrp="1"/>
          </p:cNvSpPr>
          <p:nvPr>
            <p:ph type="body" sz="quarter" idx="13" hasCustomPrompt="1"/>
          </p:nvPr>
        </p:nvSpPr>
        <p:spPr>
          <a:xfrm>
            <a:off x="380675" y="1979930"/>
            <a:ext cx="8515675" cy="509905"/>
          </a:xfrm>
        </p:spPr>
        <p:txBody>
          <a:bodyPr>
            <a:normAutofit/>
          </a:bodyPr>
          <a:lstStyle>
            <a:lvl1pPr marL="0" indent="0">
              <a:buFont typeface="Arial" panose="02080604020202020204" pitchFamily="34" charset="0"/>
              <a:buNone/>
              <a:defRPr sz="1800" b="1" i="0" baseline="0"/>
            </a:lvl1pPr>
            <a:lvl2pPr marL="355600" indent="0">
              <a:buFont typeface="Arial" panose="02080604020202020204" pitchFamily="34" charset="0"/>
              <a:buNone/>
              <a:defRPr sz="1800" b="1" i="0"/>
            </a:lvl2pPr>
            <a:lvl3pPr marL="717550" indent="0">
              <a:buFont typeface="Arial" panose="02080604020202020204" pitchFamily="34" charset="0"/>
              <a:buNone/>
              <a:defRPr sz="1800" b="1" i="0"/>
            </a:lvl3pPr>
            <a:lvl4pPr marL="1073150" indent="0">
              <a:buFont typeface="Arial" panose="02080604020202020204" pitchFamily="34" charset="0"/>
              <a:buNone/>
              <a:defRPr sz="1800" b="1" i="0"/>
            </a:lvl4pPr>
            <a:lvl5pPr marL="1435100" indent="0">
              <a:buFont typeface="Arial" panose="02080604020202020204" pitchFamily="34" charset="0"/>
              <a:buNone/>
              <a:defRPr sz="1800" b="1" i="0"/>
            </a:lvl5pPr>
          </a:lstStyle>
          <a:p>
            <a:pPr lvl="0"/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</a:t>
            </a:r>
            <a:r>
              <a:rPr lang="de-DE" dirty="0" err="1"/>
              <a:t>subline</a:t>
            </a:r>
            <a:br>
              <a:rPr lang="de-DE" dirty="0"/>
            </a:br>
            <a:r>
              <a:rPr lang="de-DE" dirty="0"/>
              <a:t>(</a:t>
            </a:r>
            <a:r>
              <a:rPr lang="en-US" dirty="0"/>
              <a:t>Also possible in two columns</a:t>
            </a:r>
            <a:r>
              <a:rPr lang="de-DE" dirty="0"/>
              <a:t>)</a:t>
            </a:r>
            <a:endParaRPr lang="de-DE" dirty="0"/>
          </a:p>
        </p:txBody>
      </p:sp>
      <p:sp>
        <p:nvSpPr>
          <p:cNvPr id="10" name="Text Box 14"/>
          <p:cNvSpPr txBox="1">
            <a:spLocks noChangeArrowheads="1"/>
          </p:cNvSpPr>
          <p:nvPr userDrawn="1"/>
        </p:nvSpPr>
        <p:spPr bwMode="auto">
          <a:xfrm>
            <a:off x="116600" y="4895776"/>
            <a:ext cx="3606670" cy="12695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0" tIns="0" rIns="0" bIns="0">
            <a:spAutoFit/>
          </a:bodyPr>
          <a:lstStyle/>
          <a:p>
            <a:r>
              <a:rPr lang="en-US" sz="825" noProof="0" dirty="0"/>
              <a:t>KIT – The Research University in the Helmholtz Association</a:t>
            </a:r>
            <a:endParaRPr lang="en-US" sz="825" noProof="0" dirty="0"/>
          </a:p>
        </p:txBody>
      </p:sp>
      <p:sp>
        <p:nvSpPr>
          <p:cNvPr id="11" name="Text Box 14"/>
          <p:cNvSpPr txBox="1">
            <a:spLocks noChangeArrowheads="1"/>
          </p:cNvSpPr>
          <p:nvPr userDrawn="1"/>
        </p:nvSpPr>
        <p:spPr bwMode="auto">
          <a:xfrm>
            <a:off x="7318375" y="4826105"/>
            <a:ext cx="17272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8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8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8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8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8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de-DE" altLang="de-DE" sz="1600" b="1" dirty="0">
                <a:solidFill>
                  <a:schemeClr val="tx1"/>
                </a:solidFill>
              </a:rPr>
              <a:t>www.kit.edu</a:t>
            </a:r>
            <a:endParaRPr lang="de-DE" altLang="de-DE" sz="1600" b="1" dirty="0">
              <a:solidFill>
                <a:schemeClr val="tx1"/>
              </a:solidFill>
            </a:endParaRPr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360000"/>
            <a:ext cx="1621550" cy="7512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00050" y="1188000"/>
            <a:ext cx="8343900" cy="336589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 sz="1600"/>
            </a:lvl5pPr>
          </a:lstStyle>
          <a:p>
            <a:pPr lvl="0"/>
            <a:r>
              <a:rPr lang="en-US" altLang="de-DE" dirty="0"/>
              <a:t>Click to add text</a:t>
            </a:r>
            <a:endParaRPr lang="en-US" altLang="de-DE" dirty="0"/>
          </a:p>
          <a:p>
            <a:pPr lvl="1"/>
            <a:r>
              <a:rPr lang="en-US" altLang="de-DE" dirty="0"/>
              <a:t>Second level</a:t>
            </a:r>
            <a:endParaRPr lang="en-US" altLang="de-DE" dirty="0"/>
          </a:p>
          <a:p>
            <a:pPr lvl="2"/>
            <a:r>
              <a:rPr lang="en-US" altLang="de-DE" dirty="0"/>
              <a:t>Third level</a:t>
            </a:r>
            <a:endParaRPr lang="en-US" altLang="de-DE" dirty="0"/>
          </a:p>
          <a:p>
            <a:pPr lvl="3"/>
            <a:r>
              <a:rPr lang="en-US" altLang="de-DE" dirty="0"/>
              <a:t>Fourth level</a:t>
            </a:r>
            <a:endParaRPr lang="en-US" altLang="de-DE" dirty="0"/>
          </a:p>
          <a:p>
            <a:pPr lvl="4"/>
            <a:r>
              <a:rPr lang="en-US" altLang="de-DE" dirty="0"/>
              <a:t>Fifth level</a:t>
            </a:r>
            <a:endParaRPr lang="en-US" alt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6000" y="4748824"/>
            <a:ext cx="326368" cy="39626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1696EC4-B4CF-4701-AD06-A8439D6D8E12}" type="slidenum">
              <a:rPr lang="en-US" noProof="0" smtClean="0"/>
            </a:fld>
            <a:endParaRPr lang="en-US" noProof="0"/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96000" y="296244"/>
            <a:ext cx="6869178" cy="575989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/>
            </a:lvl1pPr>
          </a:lstStyle>
          <a:p>
            <a:r>
              <a:rPr lang="en-US" altLang="de-DE" dirty="0"/>
              <a:t>Click to add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00050" y="1188000"/>
            <a:ext cx="4114800" cy="344615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de-DE" dirty="0"/>
              <a:t>Click to add text</a:t>
            </a:r>
            <a:endParaRPr lang="en-US" altLang="de-DE" dirty="0"/>
          </a:p>
          <a:p>
            <a:pPr lvl="1"/>
            <a:r>
              <a:rPr lang="en-US" altLang="de-DE" dirty="0"/>
              <a:t>Second level</a:t>
            </a:r>
            <a:endParaRPr lang="en-US" altLang="de-DE" dirty="0"/>
          </a:p>
          <a:p>
            <a:pPr lvl="2"/>
            <a:r>
              <a:rPr lang="en-US" altLang="de-DE" dirty="0"/>
              <a:t>Third level</a:t>
            </a:r>
            <a:endParaRPr lang="en-US" altLang="de-DE" dirty="0"/>
          </a:p>
          <a:p>
            <a:pPr lvl="3"/>
            <a:r>
              <a:rPr lang="en-US" altLang="de-DE" dirty="0"/>
              <a:t>Fourth level</a:t>
            </a:r>
            <a:endParaRPr lang="en-US" altLang="de-DE" dirty="0"/>
          </a:p>
          <a:p>
            <a:pPr lvl="4"/>
            <a:r>
              <a:rPr lang="en-US" altLang="de-DE" dirty="0"/>
              <a:t>Fifth level</a:t>
            </a:r>
            <a:endParaRPr lang="en-US" alt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188000"/>
            <a:ext cx="4114799" cy="344615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de-DE" dirty="0"/>
              <a:t>Click to add text</a:t>
            </a:r>
            <a:endParaRPr lang="en-US" altLang="de-DE" dirty="0"/>
          </a:p>
          <a:p>
            <a:pPr lvl="1"/>
            <a:r>
              <a:rPr lang="en-US" altLang="de-DE" dirty="0"/>
              <a:t>Second level</a:t>
            </a:r>
            <a:endParaRPr lang="en-US" altLang="de-DE" dirty="0"/>
          </a:p>
          <a:p>
            <a:pPr lvl="2"/>
            <a:r>
              <a:rPr lang="en-US" altLang="de-DE" dirty="0"/>
              <a:t>Third level</a:t>
            </a:r>
            <a:endParaRPr lang="en-US" altLang="de-DE" dirty="0"/>
          </a:p>
          <a:p>
            <a:pPr lvl="3"/>
            <a:r>
              <a:rPr lang="en-US" altLang="de-DE" dirty="0"/>
              <a:t>Fourth level</a:t>
            </a:r>
            <a:endParaRPr lang="en-US" altLang="de-DE" dirty="0"/>
          </a:p>
          <a:p>
            <a:pPr lvl="4"/>
            <a:r>
              <a:rPr lang="en-US" altLang="de-DE" dirty="0"/>
              <a:t>Fifth level</a:t>
            </a:r>
            <a:endParaRPr lang="en-US" alt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6000" y="4748824"/>
            <a:ext cx="326368" cy="396264"/>
          </a:xfrm>
          <a:prstGeom prst="rect">
            <a:avLst/>
          </a:prstGeom>
        </p:spPr>
        <p:txBody>
          <a:bodyPr/>
          <a:lstStyle/>
          <a:p>
            <a:fld id="{61696EC4-B4CF-4701-AD06-A8439D6D8E12}" type="slidenum">
              <a:rPr lang="de-DE" smtClean="0"/>
            </a:fld>
            <a:endParaRPr lang="de-DE"/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96000" y="296244"/>
            <a:ext cx="6869178" cy="575989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/>
            </a:lvl1pPr>
          </a:lstStyle>
          <a:p>
            <a:r>
              <a:rPr lang="en-US" altLang="de-DE" dirty="0"/>
              <a:t>Click to add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4"/>
          <p:cNvSpPr>
            <a:spLocks noGrp="1"/>
          </p:cNvSpPr>
          <p:nvPr>
            <p:ph type="pic" sz="quarter" idx="13" hasCustomPrompt="1"/>
          </p:nvPr>
        </p:nvSpPr>
        <p:spPr>
          <a:xfrm>
            <a:off x="4655819" y="1188720"/>
            <a:ext cx="4100831" cy="3459481"/>
          </a:xfrm>
          <a:prstGeom prst="round2DiagRect">
            <a:avLst>
              <a:gd name="adj1" fmla="val 0"/>
              <a:gd name="adj2" fmla="val 8317"/>
            </a:avLst>
          </a:prstGeom>
          <a:solidFill>
            <a:srgbClr val="FF99FF"/>
          </a:solidFill>
          <a:ln w="12700">
            <a:solidFill>
              <a:schemeClr val="bg2"/>
            </a:solidFill>
          </a:ln>
        </p:spPr>
        <p:txBody>
          <a:bodyPr/>
          <a:lstStyle>
            <a:lvl1pPr marL="0" indent="0">
              <a:buFont typeface="Arial" panose="02080604020202020204" pitchFamily="34" charset="0"/>
              <a:buNone/>
              <a:defRPr baseline="0"/>
            </a:lvl1pPr>
          </a:lstStyle>
          <a:p>
            <a:r>
              <a:rPr lang="en-US" dirty="0"/>
              <a:t>Please insert a picture in the master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00050" y="1188000"/>
            <a:ext cx="4114800" cy="344615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de-DE" dirty="0"/>
              <a:t>Click to add text</a:t>
            </a:r>
            <a:endParaRPr lang="en-US" altLang="de-DE" dirty="0"/>
          </a:p>
          <a:p>
            <a:pPr lvl="1"/>
            <a:r>
              <a:rPr lang="en-US" altLang="de-DE" dirty="0"/>
              <a:t>Second level</a:t>
            </a:r>
            <a:endParaRPr lang="en-US" altLang="de-DE" dirty="0"/>
          </a:p>
          <a:p>
            <a:pPr lvl="2"/>
            <a:r>
              <a:rPr lang="en-US" altLang="de-DE" dirty="0"/>
              <a:t>Third level</a:t>
            </a:r>
            <a:endParaRPr lang="en-US" altLang="de-DE" dirty="0"/>
          </a:p>
          <a:p>
            <a:pPr lvl="3"/>
            <a:r>
              <a:rPr lang="en-US" altLang="de-DE" dirty="0"/>
              <a:t>Fourth level</a:t>
            </a:r>
            <a:endParaRPr lang="en-US" altLang="de-DE" dirty="0"/>
          </a:p>
          <a:p>
            <a:pPr lvl="4"/>
            <a:r>
              <a:rPr lang="en-US" altLang="de-DE" dirty="0"/>
              <a:t>Fifth level</a:t>
            </a:r>
            <a:endParaRPr lang="en-US" alt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6000" y="4748824"/>
            <a:ext cx="326368" cy="396264"/>
          </a:xfrm>
          <a:prstGeom prst="rect">
            <a:avLst/>
          </a:prstGeom>
        </p:spPr>
        <p:txBody>
          <a:bodyPr/>
          <a:lstStyle/>
          <a:p>
            <a:fld id="{61696EC4-B4CF-4701-AD06-A8439D6D8E12}" type="slidenum">
              <a:rPr lang="de-DE" smtClean="0"/>
            </a:fld>
            <a:endParaRPr lang="de-DE"/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96000" y="296244"/>
            <a:ext cx="6869178" cy="575989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/>
            </a:lvl1pPr>
          </a:lstStyle>
          <a:p>
            <a:r>
              <a:rPr lang="en-US" altLang="de-DE" dirty="0"/>
              <a:t>Click to add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00050" y="1188000"/>
            <a:ext cx="4098132" cy="618125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2235" indent="0">
              <a:buNone/>
              <a:defRPr sz="1200" b="1"/>
            </a:lvl5pPr>
            <a:lvl6pPr marL="1715135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en-US" altLang="de-DE" dirty="0"/>
              <a:t>Click to add subline</a:t>
            </a:r>
            <a:endParaRPr lang="en-US" alt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00050" y="1937441"/>
            <a:ext cx="4098132" cy="270623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de-DE" dirty="0"/>
              <a:t>Click to add text</a:t>
            </a:r>
            <a:endParaRPr lang="en-US" altLang="de-DE" dirty="0"/>
          </a:p>
          <a:p>
            <a:pPr lvl="1"/>
            <a:r>
              <a:rPr lang="en-US" altLang="de-DE" dirty="0"/>
              <a:t>Second level</a:t>
            </a:r>
            <a:endParaRPr lang="en-US" altLang="de-DE" dirty="0"/>
          </a:p>
          <a:p>
            <a:pPr lvl="2"/>
            <a:r>
              <a:rPr lang="en-US" altLang="de-DE" dirty="0"/>
              <a:t>Third level</a:t>
            </a:r>
            <a:endParaRPr lang="en-US" altLang="de-DE" dirty="0"/>
          </a:p>
          <a:p>
            <a:pPr lvl="3"/>
            <a:r>
              <a:rPr lang="en-US" altLang="de-DE" dirty="0"/>
              <a:t>Fourth level</a:t>
            </a:r>
            <a:endParaRPr lang="en-US" altLang="de-DE" dirty="0"/>
          </a:p>
          <a:p>
            <a:pPr lvl="4"/>
            <a:r>
              <a:rPr lang="en-US" altLang="de-DE" dirty="0"/>
              <a:t>Fifth level</a:t>
            </a:r>
            <a:endParaRPr lang="en-US" altLang="de-D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818" y="1188000"/>
            <a:ext cx="4098132" cy="618125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2235" indent="0">
              <a:buNone/>
              <a:defRPr sz="1200" b="1"/>
            </a:lvl5pPr>
            <a:lvl6pPr marL="1715135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en-US" altLang="de-DE" dirty="0"/>
              <a:t>Click to add subline</a:t>
            </a:r>
            <a:endParaRPr lang="en-US" altLang="de-DE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45818" y="1937441"/>
            <a:ext cx="4098132" cy="270624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de-DE" dirty="0"/>
              <a:t>Click to add text</a:t>
            </a:r>
            <a:endParaRPr lang="en-US" altLang="de-DE" dirty="0"/>
          </a:p>
          <a:p>
            <a:pPr lvl="1"/>
            <a:r>
              <a:rPr lang="en-US" altLang="de-DE" dirty="0"/>
              <a:t>Second level</a:t>
            </a:r>
            <a:endParaRPr lang="en-US" altLang="de-DE" dirty="0"/>
          </a:p>
          <a:p>
            <a:pPr lvl="2"/>
            <a:r>
              <a:rPr lang="en-US" altLang="de-DE" dirty="0"/>
              <a:t>Third level</a:t>
            </a:r>
            <a:endParaRPr lang="en-US" altLang="de-DE" dirty="0"/>
          </a:p>
          <a:p>
            <a:pPr lvl="3"/>
            <a:r>
              <a:rPr lang="en-US" altLang="de-DE" dirty="0"/>
              <a:t>Fourth level</a:t>
            </a:r>
            <a:endParaRPr lang="en-US" altLang="de-DE" dirty="0"/>
          </a:p>
          <a:p>
            <a:pPr lvl="4"/>
            <a:r>
              <a:rPr lang="en-US" altLang="de-DE" dirty="0"/>
              <a:t>Fifth level</a:t>
            </a:r>
            <a:endParaRPr lang="en-US" altLang="de-D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16000" y="4748824"/>
            <a:ext cx="326368" cy="396264"/>
          </a:xfrm>
          <a:prstGeom prst="rect">
            <a:avLst/>
          </a:prstGeom>
        </p:spPr>
        <p:txBody>
          <a:bodyPr/>
          <a:lstStyle/>
          <a:p>
            <a:fld id="{61696EC4-B4CF-4701-AD06-A8439D6D8E12}" type="slidenum">
              <a:rPr lang="de-DE" smtClean="0"/>
            </a:fld>
            <a:endParaRPr lang="de-DE"/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96000" y="296244"/>
            <a:ext cx="6869178" cy="575989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/>
            </a:lvl1pPr>
          </a:lstStyle>
          <a:p>
            <a:r>
              <a:rPr lang="en-US" altLang="de-DE" dirty="0"/>
              <a:t>Click to add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4"/>
          <p:cNvSpPr>
            <a:spLocks noGrp="1"/>
          </p:cNvSpPr>
          <p:nvPr>
            <p:ph type="pic" sz="quarter" idx="13" hasCustomPrompt="1"/>
          </p:nvPr>
        </p:nvSpPr>
        <p:spPr>
          <a:xfrm>
            <a:off x="4655819" y="1943101"/>
            <a:ext cx="4100831" cy="2705099"/>
          </a:xfrm>
          <a:prstGeom prst="round2DiagRect">
            <a:avLst>
              <a:gd name="adj1" fmla="val 0"/>
              <a:gd name="adj2" fmla="val 8317"/>
            </a:avLst>
          </a:prstGeom>
          <a:solidFill>
            <a:srgbClr val="FF99FF"/>
          </a:solidFill>
          <a:ln w="12700">
            <a:solidFill>
              <a:schemeClr val="bg2"/>
            </a:solidFill>
          </a:ln>
        </p:spPr>
        <p:txBody>
          <a:bodyPr/>
          <a:lstStyle>
            <a:lvl1pPr marL="0" indent="0">
              <a:buFont typeface="Arial" panose="02080604020202020204" pitchFamily="34" charset="0"/>
              <a:buNone/>
              <a:defRPr baseline="0"/>
            </a:lvl1pPr>
          </a:lstStyle>
          <a:p>
            <a:r>
              <a:rPr lang="en-US" dirty="0"/>
              <a:t>Please insert a picture in the master slide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00050" y="1188000"/>
            <a:ext cx="4098132" cy="618125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2235" indent="0">
              <a:buNone/>
              <a:defRPr sz="1200" b="1"/>
            </a:lvl5pPr>
            <a:lvl6pPr marL="1715135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en-US" altLang="de-DE" dirty="0"/>
              <a:t>Click to add subline</a:t>
            </a:r>
            <a:endParaRPr lang="en-US" alt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00050" y="1937441"/>
            <a:ext cx="4098132" cy="270623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de-DE" dirty="0"/>
              <a:t>Click to add text</a:t>
            </a:r>
            <a:endParaRPr lang="en-US" altLang="de-DE" dirty="0"/>
          </a:p>
          <a:p>
            <a:pPr lvl="1"/>
            <a:r>
              <a:rPr lang="en-US" altLang="de-DE" dirty="0"/>
              <a:t>Second level</a:t>
            </a:r>
            <a:endParaRPr lang="en-US" altLang="de-DE" dirty="0"/>
          </a:p>
          <a:p>
            <a:pPr lvl="2"/>
            <a:r>
              <a:rPr lang="en-US" altLang="de-DE" dirty="0"/>
              <a:t>Third level</a:t>
            </a:r>
            <a:endParaRPr lang="en-US" altLang="de-DE" dirty="0"/>
          </a:p>
          <a:p>
            <a:pPr lvl="3"/>
            <a:r>
              <a:rPr lang="en-US" altLang="de-DE" dirty="0"/>
              <a:t>Fourth level</a:t>
            </a:r>
            <a:endParaRPr lang="en-US" altLang="de-DE" dirty="0"/>
          </a:p>
          <a:p>
            <a:pPr lvl="4"/>
            <a:r>
              <a:rPr lang="en-US" altLang="de-DE" dirty="0"/>
              <a:t>Fifth level</a:t>
            </a:r>
            <a:endParaRPr lang="en-US" altLang="de-D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818" y="1188000"/>
            <a:ext cx="4098132" cy="618125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2235" indent="0">
              <a:buNone/>
              <a:defRPr sz="1200" b="1"/>
            </a:lvl5pPr>
            <a:lvl6pPr marL="1715135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en-US" altLang="de-DE" dirty="0"/>
              <a:t>Click to add subline</a:t>
            </a:r>
            <a:endParaRPr lang="en-US" altLang="de-D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16000" y="4748824"/>
            <a:ext cx="326368" cy="396264"/>
          </a:xfrm>
          <a:prstGeom prst="rect">
            <a:avLst/>
          </a:prstGeom>
        </p:spPr>
        <p:txBody>
          <a:bodyPr/>
          <a:lstStyle/>
          <a:p>
            <a:fld id="{61696EC4-B4CF-4701-AD06-A8439D6D8E12}" type="slidenum">
              <a:rPr lang="de-DE" smtClean="0"/>
            </a:fld>
            <a:endParaRPr lang="de-DE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96000" y="296244"/>
            <a:ext cx="6869178" cy="575989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/>
            </a:lvl1pPr>
          </a:lstStyle>
          <a:p>
            <a:r>
              <a:rPr lang="en-US" altLang="de-DE" dirty="0"/>
              <a:t>Click to add title</a:t>
            </a:r>
            <a:endParaRPr lang="en-US" altLang="de-D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16000" y="4748824"/>
            <a:ext cx="326368" cy="396264"/>
          </a:xfrm>
          <a:prstGeom prst="rect">
            <a:avLst/>
          </a:prstGeom>
        </p:spPr>
        <p:txBody>
          <a:bodyPr/>
          <a:lstStyle/>
          <a:p>
            <a:fld id="{61696EC4-B4CF-4701-AD06-A8439D6D8E12}" type="slidenum">
              <a:rPr lang="de-DE" smtClean="0"/>
            </a:fld>
            <a:endParaRPr lang="de-DE"/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96000" y="296244"/>
            <a:ext cx="6869178" cy="575989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/>
            </a:lvl1pPr>
          </a:lstStyle>
          <a:p>
            <a:r>
              <a:rPr lang="en-US" altLang="de-DE" dirty="0"/>
              <a:t>Click to add title</a:t>
            </a:r>
            <a:endParaRPr lang="en-US" dirty="0"/>
          </a:p>
        </p:txBody>
      </p:sp>
      <p:sp>
        <p:nvSpPr>
          <p:cNvPr id="8" name="Bildplatzhalter 3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328420"/>
            <a:ext cx="9144000" cy="3304540"/>
          </a:xfrm>
          <a:solidFill>
            <a:srgbClr val="FF99FF"/>
          </a:solidFill>
        </p:spPr>
        <p:txBody>
          <a:bodyPr anchor="t"/>
          <a:lstStyle>
            <a:lvl1pPr marL="0" indent="0" algn="ctr">
              <a:buFont typeface="Arial" panose="02080604020202020204" pitchFamily="34" charset="0"/>
              <a:buNone/>
              <a:defRPr/>
            </a:lvl1pPr>
          </a:lstStyle>
          <a:p>
            <a:endParaRPr lang="de-DE" dirty="0"/>
          </a:p>
          <a:p>
            <a:r>
              <a:rPr lang="en-US" dirty="0"/>
              <a:t>Please insert a picture in the master slide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16000" y="4748824"/>
            <a:ext cx="180000" cy="39626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96000" y="296244"/>
            <a:ext cx="6869178" cy="575989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/>
            </a:lvl1pPr>
          </a:lstStyle>
          <a:p>
            <a:r>
              <a:rPr lang="en-US" altLang="de-DE" dirty="0"/>
              <a:t>Click to add title</a:t>
            </a:r>
            <a:endParaRPr lang="en-US" dirty="0"/>
          </a:p>
        </p:txBody>
      </p:sp>
      <p:sp>
        <p:nvSpPr>
          <p:cNvPr id="2" name="Rechteck 1"/>
          <p:cNvSpPr/>
          <p:nvPr userDrawn="1"/>
        </p:nvSpPr>
        <p:spPr>
          <a:xfrm>
            <a:off x="0" y="4652492"/>
            <a:ext cx="9144000" cy="182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Bildplatzhalter 3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328419"/>
            <a:ext cx="9144000" cy="3419793"/>
          </a:xfrm>
          <a:solidFill>
            <a:srgbClr val="FF99FF"/>
          </a:solidFill>
        </p:spPr>
        <p:txBody>
          <a:bodyPr anchor="t"/>
          <a:lstStyle>
            <a:lvl1pPr marL="0" indent="0" algn="ctr">
              <a:buFont typeface="Arial" panose="02080604020202020204" pitchFamily="34" charset="0"/>
              <a:buNone/>
              <a:defRPr/>
            </a:lvl1pPr>
          </a:lstStyle>
          <a:p>
            <a:endParaRPr lang="de-DE" dirty="0"/>
          </a:p>
          <a:p>
            <a:r>
              <a:rPr lang="en-US" dirty="0"/>
              <a:t>Please insert a picture in the master slide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16000" y="4748824"/>
            <a:ext cx="326368" cy="396264"/>
          </a:xfrm>
          <a:prstGeom prst="rect">
            <a:avLst/>
          </a:prstGeom>
        </p:spPr>
        <p:txBody>
          <a:bodyPr/>
          <a:lstStyle/>
          <a:p>
            <a:fld id="{61696EC4-B4CF-4701-AD06-A8439D6D8E12}" type="slidenum">
              <a:rPr lang="de-DE" smtClean="0"/>
            </a:fld>
            <a:endParaRPr lang="de-DE"/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96000" y="296244"/>
            <a:ext cx="6869178" cy="575989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/>
            </a:lvl1pPr>
          </a:lstStyle>
          <a:p>
            <a:r>
              <a:rPr lang="en-US" altLang="de-DE" dirty="0"/>
              <a:t>Click to add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16000" y="4748824"/>
            <a:ext cx="326368" cy="396264"/>
          </a:xfrm>
          <a:prstGeom prst="rect">
            <a:avLst/>
          </a:prstGeom>
        </p:spPr>
        <p:txBody>
          <a:bodyPr/>
          <a:lstStyle/>
          <a:p>
            <a:fld id="{61696EC4-B4CF-4701-AD06-A8439D6D8E12}" type="slidenum">
              <a:rPr lang="de-DE" smtClean="0"/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61640" y="1188000"/>
            <a:ext cx="4882310" cy="3209146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 marL="1076325" indent="0">
              <a:buNone/>
              <a:defRPr sz="12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de-DE" dirty="0"/>
              <a:t>Click to add text</a:t>
            </a:r>
            <a:endParaRPr lang="en-US" altLang="de-DE" dirty="0"/>
          </a:p>
          <a:p>
            <a:pPr lvl="1"/>
            <a:r>
              <a:rPr lang="en-US" altLang="de-DE" dirty="0"/>
              <a:t>Second level</a:t>
            </a:r>
            <a:endParaRPr lang="en-US" altLang="de-DE" dirty="0"/>
          </a:p>
          <a:p>
            <a:pPr lvl="2"/>
            <a:r>
              <a:rPr lang="en-US" altLang="de-DE" dirty="0"/>
              <a:t>Third level</a:t>
            </a:r>
            <a:endParaRPr lang="en-US" altLang="de-DE" dirty="0"/>
          </a:p>
          <a:p>
            <a:pPr lvl="3"/>
            <a:r>
              <a:rPr lang="en-US" altLang="de-DE" dirty="0"/>
              <a:t>Fourth level</a:t>
            </a:r>
            <a:endParaRPr lang="en-US" altLang="de-DE" dirty="0"/>
          </a:p>
          <a:p>
            <a:pPr lvl="4"/>
            <a:r>
              <a:rPr lang="en-US" altLang="de-DE" dirty="0"/>
              <a:t>Fifth level</a:t>
            </a:r>
            <a:endParaRPr lang="en-US" altLang="de-D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00051" y="1188001"/>
            <a:ext cx="3178969" cy="320914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2235" indent="0">
              <a:buNone/>
              <a:defRPr sz="750"/>
            </a:lvl5pPr>
            <a:lvl6pPr marL="1715135" indent="0">
              <a:buNone/>
              <a:defRPr sz="750"/>
            </a:lvl6pPr>
            <a:lvl7pPr marL="2058035" indent="0">
              <a:buNone/>
              <a:defRPr sz="750"/>
            </a:lvl7pPr>
            <a:lvl8pPr marL="2400935" indent="0">
              <a:buNone/>
              <a:defRPr sz="750"/>
            </a:lvl8pPr>
            <a:lvl9pPr marL="2743835" indent="0">
              <a:buNone/>
              <a:defRPr sz="750"/>
            </a:lvl9pPr>
          </a:lstStyle>
          <a:p>
            <a:pPr lvl="0"/>
            <a:r>
              <a:rPr lang="en-US" altLang="de-DE" dirty="0"/>
              <a:t>Click to add text</a:t>
            </a:r>
            <a:endParaRPr lang="en-US" alt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6000" y="4748824"/>
            <a:ext cx="326368" cy="396264"/>
          </a:xfrm>
          <a:prstGeom prst="rect">
            <a:avLst/>
          </a:prstGeom>
        </p:spPr>
        <p:txBody>
          <a:bodyPr/>
          <a:lstStyle/>
          <a:p>
            <a:fld id="{61696EC4-B4CF-4701-AD06-A8439D6D8E12}" type="slidenum">
              <a:rPr lang="de-DE" smtClean="0"/>
            </a:fld>
            <a:endParaRPr lang="de-DE"/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96000" y="296244"/>
            <a:ext cx="6869178" cy="575989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/>
            </a:lvl1pPr>
          </a:lstStyle>
          <a:p>
            <a:r>
              <a:rPr lang="en-US" altLang="de-DE" dirty="0"/>
              <a:t>Click to add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843915" y="468662"/>
            <a:ext cx="5471285" cy="311286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2235" indent="0">
              <a:buNone/>
              <a:defRPr sz="1500"/>
            </a:lvl5pPr>
            <a:lvl6pPr marL="1715135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r>
              <a:rPr lang="de-DE" dirty="0"/>
              <a:t>Bild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6000" y="4748824"/>
            <a:ext cx="326368" cy="396264"/>
          </a:xfrm>
          <a:prstGeom prst="rect">
            <a:avLst/>
          </a:prstGeom>
        </p:spPr>
        <p:txBody>
          <a:bodyPr/>
          <a:lstStyle/>
          <a:p>
            <a:fld id="{61696EC4-B4CF-4701-AD06-A8439D6D8E12}" type="slidenum">
              <a:rPr lang="de-DE" smtClean="0"/>
            </a:fld>
            <a:endParaRPr lang="de-DE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843914" y="3628492"/>
            <a:ext cx="5468677" cy="42521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en-US" altLang="de-DE" dirty="0"/>
              <a:t>Click to add title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846522" y="4099062"/>
            <a:ext cx="5468677" cy="577364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2235" indent="0">
              <a:buNone/>
              <a:defRPr sz="750"/>
            </a:lvl5pPr>
            <a:lvl6pPr marL="1715135" indent="0">
              <a:buNone/>
              <a:defRPr sz="750"/>
            </a:lvl6pPr>
            <a:lvl7pPr marL="2058035" indent="0">
              <a:buNone/>
              <a:defRPr sz="750"/>
            </a:lvl7pPr>
            <a:lvl8pPr marL="2400935" indent="0">
              <a:buNone/>
              <a:defRPr sz="750"/>
            </a:lvl8pPr>
            <a:lvl9pPr marL="2743835" indent="0">
              <a:buNone/>
              <a:defRPr sz="750"/>
            </a:lvl9pPr>
          </a:lstStyle>
          <a:p>
            <a:pPr lvl="0"/>
            <a:r>
              <a:rPr lang="en-US" altLang="de-DE" dirty="0" err="1"/>
              <a:t>Mastertextformat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altLang="de-DE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400050" y="1068308"/>
            <a:ext cx="8343900" cy="3512663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de-DE" dirty="0"/>
              <a:t>Click to add text</a:t>
            </a:r>
            <a:endParaRPr lang="en-US" altLang="de-DE" dirty="0"/>
          </a:p>
          <a:p>
            <a:pPr lvl="1"/>
            <a:r>
              <a:rPr lang="en-US" altLang="de-DE" dirty="0"/>
              <a:t>Second level</a:t>
            </a:r>
            <a:endParaRPr lang="en-US" altLang="de-DE" dirty="0"/>
          </a:p>
          <a:p>
            <a:pPr lvl="2"/>
            <a:r>
              <a:rPr lang="en-US" altLang="de-DE" dirty="0"/>
              <a:t>Third level</a:t>
            </a:r>
            <a:endParaRPr lang="en-US" altLang="de-DE" dirty="0"/>
          </a:p>
          <a:p>
            <a:pPr lvl="3"/>
            <a:r>
              <a:rPr lang="en-US" altLang="de-DE" dirty="0"/>
              <a:t>Fourth level</a:t>
            </a:r>
            <a:endParaRPr lang="en-US" altLang="de-DE" dirty="0"/>
          </a:p>
          <a:p>
            <a:pPr lvl="4"/>
            <a:r>
              <a:rPr lang="en-US" altLang="de-DE" dirty="0"/>
              <a:t>Fifth level</a:t>
            </a:r>
            <a:endParaRPr lang="en-US" alt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6000" y="4748824"/>
            <a:ext cx="326368" cy="396264"/>
          </a:xfrm>
          <a:prstGeom prst="rect">
            <a:avLst/>
          </a:prstGeom>
        </p:spPr>
        <p:txBody>
          <a:bodyPr/>
          <a:lstStyle/>
          <a:p>
            <a:fld id="{61696EC4-B4CF-4701-AD06-A8439D6D8E12}" type="slidenum">
              <a:rPr lang="de-DE" smtClean="0"/>
            </a:fld>
            <a:endParaRPr lang="de-DE"/>
          </a:p>
        </p:txBody>
      </p:sp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96000" y="296244"/>
            <a:ext cx="6869178" cy="575989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/>
            </a:lvl1pPr>
          </a:lstStyle>
          <a:p>
            <a:r>
              <a:rPr lang="en-US" altLang="de-DE" dirty="0"/>
              <a:t>Click to add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6770387" y="273928"/>
            <a:ext cx="1971675" cy="4360224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</a:lstStyle>
          <a:p>
            <a:r>
              <a:rPr lang="en-US" altLang="de-DE" dirty="0"/>
              <a:t>Click to add title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401940" y="273928"/>
            <a:ext cx="6225572" cy="436022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de-DE" dirty="0"/>
              <a:t>Click to add text</a:t>
            </a:r>
            <a:endParaRPr lang="en-US" altLang="de-DE" dirty="0"/>
          </a:p>
          <a:p>
            <a:pPr lvl="1"/>
            <a:r>
              <a:rPr lang="en-US" altLang="de-DE" dirty="0"/>
              <a:t>Second level</a:t>
            </a:r>
            <a:endParaRPr lang="en-US" altLang="de-DE" dirty="0"/>
          </a:p>
          <a:p>
            <a:pPr lvl="2"/>
            <a:r>
              <a:rPr lang="en-US" altLang="de-DE" dirty="0"/>
              <a:t>Third level</a:t>
            </a:r>
            <a:endParaRPr lang="en-US" altLang="de-DE" dirty="0"/>
          </a:p>
          <a:p>
            <a:pPr lvl="3"/>
            <a:r>
              <a:rPr lang="en-US" altLang="de-DE" dirty="0"/>
              <a:t>Fourth level</a:t>
            </a:r>
            <a:endParaRPr lang="en-US" altLang="de-DE" dirty="0"/>
          </a:p>
          <a:p>
            <a:pPr lvl="4"/>
            <a:r>
              <a:rPr lang="en-US" altLang="de-DE" dirty="0"/>
              <a:t>Fifth level</a:t>
            </a:r>
            <a:endParaRPr lang="en-US" alt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6000" y="4748824"/>
            <a:ext cx="326368" cy="396264"/>
          </a:xfrm>
          <a:prstGeom prst="rect">
            <a:avLst/>
          </a:prstGeom>
        </p:spPr>
        <p:txBody>
          <a:bodyPr/>
          <a:lstStyle/>
          <a:p>
            <a:fld id="{61696EC4-B4CF-4701-AD06-A8439D6D8E12}" type="slidenum">
              <a:rPr lang="de-DE" smtClean="0"/>
            </a:fld>
            <a:endParaRPr lang="de-D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228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301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0E666-F7F0-49AE-BF8D-2874C2749C83}" type="datetime1">
              <a:rPr lang="en-US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example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B8C34-9734-4DF8-88D2-7AB1FE5EF6FF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9D1F-05E1-4444-9C8F-C563CBD816EA}" type="datetime1">
              <a:rPr lang="en-US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example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B8C34-9734-4DF8-88D2-7AB1FE5EF6FF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3288"/>
            <a:ext cx="7886700" cy="1125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5F7B3-6462-49A6-9434-AFB09FA1FB55}" type="datetime1">
              <a:rPr lang="en-US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example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B8C34-9734-4DF8-88D2-7AB1FE5EF6FF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39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39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5ECC7-256E-4572-8257-12C244C76592}" type="datetime1">
              <a:rPr lang="en-US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example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B8C34-9734-4DF8-88D2-7AB1FE5EF6FF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38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38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4074-E5DF-4932-9247-48FECC6DF385}" type="datetime1">
              <a:rPr lang="en-US" smtClean="0"/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example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B8C34-9734-4DF8-88D2-7AB1FE5EF6FF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0B08B-EA54-4809-86C6-7CD1A1448F25}" type="datetime1">
              <a:rPr lang="en-US" smtClean="0"/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example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B8C34-9734-4DF8-88D2-7AB1FE5EF6FF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FDC3F-72E2-4086-B8AE-88950243D5C5}" type="datetime1">
              <a:rPr lang="en-US" smtClean="0"/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example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B8C34-9734-4DF8-88D2-7AB1FE5EF6FF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60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606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47577-9DF9-452B-96E1-6A2EE2287F85}" type="datetime1">
              <a:rPr lang="en-US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example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B8C34-9734-4DF8-88D2-7AB1FE5EF6FF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60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606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32427-C5D4-45C5-BC60-5A73CF5FFC39}" type="datetime1">
              <a:rPr lang="en-US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example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B8C34-9734-4DF8-88D2-7AB1FE5EF6FF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779ED-CDE1-478F-ADEF-3707A75CE66C}" type="datetime1">
              <a:rPr lang="en-US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example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B8C34-9734-4DF8-88D2-7AB1FE5EF6FF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927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92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9009C-2F4E-4774-BAD2-258A24626F4E}" type="datetime1">
              <a:rPr lang="en-US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example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B8C34-9734-4DF8-88D2-7AB1FE5EF6FF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3.png"/><Relationship Id="rId15" Type="http://schemas.openxmlformats.org/officeDocument/2006/relationships/image" Target="../media/image2.pn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4"/>
          <p:cNvSpPr txBox="1"/>
          <p:nvPr userDrawn="1"/>
        </p:nvSpPr>
        <p:spPr>
          <a:xfrm>
            <a:off x="216000" y="4748824"/>
            <a:ext cx="371006" cy="39626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696EC4-B4CF-4701-AD06-A8439D6D8E12}" type="slidenum">
              <a:rPr lang="en-US" b="1" smtClean="0"/>
            </a:fld>
            <a:endParaRPr lang="de-DE" sz="900" b="1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6000" y="296244"/>
            <a:ext cx="6869178" cy="575989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altLang="de-DE" dirty="0"/>
              <a:t>Click to add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6000" y="1187341"/>
            <a:ext cx="8351999" cy="33936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altLang="de-DE" dirty="0"/>
              <a:t>Karlsruher Institute </a:t>
            </a:r>
            <a:r>
              <a:rPr lang="de-DE" altLang="de-DE" dirty="0" err="1"/>
              <a:t>of</a:t>
            </a:r>
            <a:r>
              <a:rPr lang="de-DE" altLang="de-DE" dirty="0"/>
              <a:t> Technology (KIT).</a:t>
            </a:r>
            <a:endParaRPr lang="de-DE" altLang="de-DE" dirty="0"/>
          </a:p>
          <a:p>
            <a:pPr lvl="1"/>
            <a:r>
              <a:rPr lang="en-US" altLang="de-DE" dirty="0"/>
              <a:t>Second level</a:t>
            </a:r>
            <a:endParaRPr lang="en-US" altLang="de-DE" dirty="0"/>
          </a:p>
          <a:p>
            <a:pPr lvl="2"/>
            <a:r>
              <a:rPr lang="en-US" altLang="de-DE" dirty="0"/>
              <a:t>Third level</a:t>
            </a:r>
            <a:endParaRPr lang="en-US" altLang="de-DE" dirty="0"/>
          </a:p>
          <a:p>
            <a:pPr lvl="3"/>
            <a:r>
              <a:rPr lang="en-US" altLang="de-DE" dirty="0"/>
              <a:t>Fourth level           </a:t>
            </a:r>
            <a:endParaRPr lang="en-US" altLang="de-DE" dirty="0"/>
          </a:p>
        </p:txBody>
      </p:sp>
      <p:cxnSp>
        <p:nvCxnSpPr>
          <p:cNvPr id="12" name="Gerade Verbindung 11"/>
          <p:cNvCxnSpPr/>
          <p:nvPr userDrawn="1"/>
        </p:nvCxnSpPr>
        <p:spPr>
          <a:xfrm>
            <a:off x="107947" y="4741374"/>
            <a:ext cx="8928107" cy="745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000" y="331200"/>
            <a:ext cx="1079999" cy="500374"/>
          </a:xfrm>
          <a:prstGeom prst="rect">
            <a:avLst/>
          </a:prstGeom>
        </p:spPr>
      </p:pic>
      <p:sp>
        <p:nvSpPr>
          <p:cNvPr id="17" name="Footer Placeholder 4"/>
          <p:cNvSpPr txBox="1"/>
          <p:nvPr userDrawn="1"/>
        </p:nvSpPr>
        <p:spPr>
          <a:xfrm>
            <a:off x="1700330" y="4748824"/>
            <a:ext cx="4130627" cy="39626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noProof="0"/>
              <a:t>Dr. Anton Malygin – Compact linear accelerator FLUTE: status update</a:t>
            </a:r>
            <a:endParaRPr lang="en-GB" sz="900" noProof="0"/>
          </a:p>
        </p:txBody>
      </p:sp>
      <p:sp>
        <p:nvSpPr>
          <p:cNvPr id="18" name="Fußzeilenplatzhalter 4"/>
          <p:cNvSpPr txBox="1"/>
          <p:nvPr userDrawn="1"/>
        </p:nvSpPr>
        <p:spPr>
          <a:xfrm>
            <a:off x="5505450" y="4748824"/>
            <a:ext cx="3245053" cy="39626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de-DE"/>
            </a:defPPr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de-DE" sz="900" dirty="0"/>
              <a:t>Institute for Beam Physics</a:t>
            </a:r>
            <a:r>
              <a:rPr lang="en-US" altLang="de-DE" sz="900" baseline="0" dirty="0"/>
              <a:t> and Technology (IBPT)</a:t>
            </a:r>
            <a:endParaRPr lang="en-US" altLang="de-DE" sz="900" dirty="0"/>
          </a:p>
        </p:txBody>
      </p:sp>
      <p:sp>
        <p:nvSpPr>
          <p:cNvPr id="11" name="Footer Placeholder 4"/>
          <p:cNvSpPr txBox="1"/>
          <p:nvPr userDrawn="1"/>
        </p:nvSpPr>
        <p:spPr>
          <a:xfrm>
            <a:off x="627234" y="4748824"/>
            <a:ext cx="775584" cy="39626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900" dirty="0"/>
              <a:t>8.- 9.11.2023</a:t>
            </a:r>
            <a:endParaRPr lang="de-DE" sz="9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US" sz="2400" b="1" kern="1200" dirty="0">
          <a:solidFill>
            <a:schemeClr val="tx1"/>
          </a:solidFill>
          <a:latin typeface="+mj-lt"/>
          <a:ea typeface="+mj-ea"/>
          <a:cs typeface="Arial" panose="02080604020202020204" pitchFamily="34" charset="0"/>
        </a:defRPr>
      </a:lvl1pPr>
    </p:titleStyle>
    <p:bodyStyle>
      <a:lvl1pPr marL="203835" indent="-203835" algn="l" defTabSz="685800" rtl="0" eaLnBrk="1" latinLnBrk="0" hangingPunct="1">
        <a:lnSpc>
          <a:spcPct val="90000"/>
        </a:lnSpc>
        <a:spcBef>
          <a:spcPts val="360"/>
        </a:spcBef>
        <a:buSzPct val="88000"/>
        <a:buFontTx/>
        <a:buBlip>
          <a:blip r:embed="rId16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70535" indent="-203835" algn="l" defTabSz="685800" rtl="0" eaLnBrk="1" latinLnBrk="0" hangingPunct="1">
        <a:lnSpc>
          <a:spcPct val="90000"/>
        </a:lnSpc>
        <a:spcBef>
          <a:spcPts val="360"/>
        </a:spcBef>
        <a:buSzPct val="88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7235" indent="-198755" algn="l" defTabSz="674370" rtl="0" eaLnBrk="1" latinLnBrk="0" hangingPunct="1">
        <a:lnSpc>
          <a:spcPct val="90000"/>
        </a:lnSpc>
        <a:spcBef>
          <a:spcPts val="360"/>
        </a:spcBef>
        <a:buSzPct val="88000"/>
        <a:buFontTx/>
        <a:buBlip>
          <a:blip r:embed="rId16"/>
        </a:buBlip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9015" indent="-203835" algn="l" defTabSz="685800" rtl="0" eaLnBrk="1" latinLnBrk="0" hangingPunct="1">
        <a:lnSpc>
          <a:spcPct val="90000"/>
        </a:lnSpc>
        <a:spcBef>
          <a:spcPts val="360"/>
        </a:spcBef>
        <a:buSzPct val="88000"/>
        <a:buFontTx/>
        <a:buBlip>
          <a:blip r:embed="rId16"/>
        </a:buBlip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75715" indent="-198755" algn="l" defTabSz="685800" rtl="0" eaLnBrk="1" latinLnBrk="0" hangingPunct="1">
        <a:lnSpc>
          <a:spcPct val="90000"/>
        </a:lnSpc>
        <a:spcBef>
          <a:spcPts val="360"/>
        </a:spcBef>
        <a:buSzPct val="88000"/>
        <a:buFontTx/>
        <a:buBlip>
          <a:blip r:embed="rId16"/>
        </a:buBlip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8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8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8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8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22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51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3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8850"/>
            <a:ext cx="20574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BE2E7-1180-41C9-8E05-CE7ECF9ED35E}" type="datetime1">
              <a:rPr lang="en-US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8850"/>
            <a:ext cx="30861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example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8850"/>
            <a:ext cx="20574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7B8C34-9734-4DF8-88D2-7AB1FE5EF6FF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8.xml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2.png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21.png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4.png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27.jpeg"/><Relationship Id="rId4" Type="http://schemas.openxmlformats.org/officeDocument/2006/relationships/hyperlink" Target="https://web.infn.it/EURO-LABS/transnational-access/" TargetMode="External"/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28.png"/><Relationship Id="rId1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29.png"/><Relationship Id="rId1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30.png"/><Relationship Id="rId1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31.png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Compact linear accelerator FLUTE: status update</a:t>
            </a:r>
            <a:endParaRPr lang="de-D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GB" dirty="0"/>
              <a:t>Dr. Anton Malygin on behalf of the FLUTE team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1315" y="2433564"/>
            <a:ext cx="3349411" cy="214512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7049" y="2433564"/>
            <a:ext cx="1790772" cy="214512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426" y="892180"/>
            <a:ext cx="3387459" cy="2319805"/>
          </a:xfrm>
          <a:prstGeom prst="rect">
            <a:avLst/>
          </a:prstGeom>
        </p:spPr>
      </p:pic>
      <p:pic>
        <p:nvPicPr>
          <p:cNvPr id="3" name="image43.jpg" descr="image4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184" y="491162"/>
            <a:ext cx="1576413" cy="401018"/>
          </a:xfrm>
          <a:prstGeom prst="rect">
            <a:avLst/>
          </a:prstGeom>
          <a:ln w="3175"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55597" y="249070"/>
            <a:ext cx="6869178" cy="575989"/>
          </a:xfrm>
        </p:spPr>
        <p:txBody>
          <a:bodyPr/>
          <a:lstStyle/>
          <a:p>
            <a:r>
              <a:rPr lang="en-GB" dirty="0"/>
              <a:t>:  </a:t>
            </a: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Accelerator test facility at KIT</a:t>
            </a:r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FLUTE (Ferninfrarot Linac- Und Test-Experiment)…"/>
          <p:cNvSpPr txBox="1"/>
          <p:nvPr/>
        </p:nvSpPr>
        <p:spPr>
          <a:xfrm>
            <a:off x="234795" y="1221351"/>
            <a:ext cx="5939872" cy="336589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03835" indent="-203835" algn="l" defTabSz="685800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0535" indent="-203835" algn="l" defTabSz="685800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7235" indent="-198755" algn="l" defTabSz="674370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9015" indent="-203835" algn="l" defTabSz="685800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5715" indent="-198755" algn="l" defTabSz="685800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3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6585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8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85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8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385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8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285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8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Tx/>
              <a:buBlip>
                <a:blip r:embed="rId4"/>
              </a:buBlip>
            </a:pPr>
            <a:r>
              <a:rPr lang="en-GB" sz="1800" dirty="0"/>
              <a:t>FLUTE (</a:t>
            </a:r>
            <a:r>
              <a:rPr lang="en-GB" sz="1800" dirty="0" err="1"/>
              <a:t>Ferninfrarot</a:t>
            </a:r>
            <a:r>
              <a:rPr lang="en-GB" sz="1800" dirty="0"/>
              <a:t> </a:t>
            </a:r>
            <a:r>
              <a:rPr lang="en-GB" sz="1800" dirty="0" err="1"/>
              <a:t>Linac</a:t>
            </a:r>
            <a:r>
              <a:rPr lang="en-GB" sz="1800" dirty="0"/>
              <a:t>- Und Test-Experiment) </a:t>
            </a:r>
            <a:endParaRPr lang="en-GB" sz="1800" dirty="0"/>
          </a:p>
          <a:p>
            <a:pPr lvl="1">
              <a:lnSpc>
                <a:spcPct val="100000"/>
              </a:lnSpc>
              <a:buFontTx/>
              <a:buBlip>
                <a:blip r:embed="rId5"/>
              </a:buBlip>
            </a:pPr>
            <a:r>
              <a:rPr lang="en-GB" sz="1600" dirty="0" err="1"/>
              <a:t>Linac</a:t>
            </a:r>
            <a:r>
              <a:rPr lang="en-GB" sz="1600" dirty="0"/>
              <a:t>-based test facility for accelerator physics</a:t>
            </a:r>
            <a:endParaRPr lang="en-GB" sz="1600" dirty="0"/>
          </a:p>
          <a:p>
            <a:pPr lvl="1">
              <a:lnSpc>
                <a:spcPct val="100000"/>
              </a:lnSpc>
              <a:buFontTx/>
              <a:buBlip>
                <a:blip r:embed="rId5"/>
              </a:buBlip>
            </a:pPr>
            <a:r>
              <a:rPr lang="en-GB" sz="1600" dirty="0"/>
              <a:t>Experiments with THz radiation</a:t>
            </a:r>
            <a:endParaRPr lang="en-GB" sz="1600" dirty="0"/>
          </a:p>
          <a:p>
            <a:pPr>
              <a:lnSpc>
                <a:spcPct val="100000"/>
              </a:lnSpc>
              <a:buFontTx/>
              <a:buBlip>
                <a:blip r:embed="rId4"/>
              </a:buBlip>
            </a:pPr>
            <a:endParaRPr lang="en-GB" sz="1500" dirty="0"/>
          </a:p>
          <a:p>
            <a:pPr>
              <a:lnSpc>
                <a:spcPct val="100000"/>
              </a:lnSpc>
              <a:buFontTx/>
              <a:buBlip>
                <a:blip r:embed="rId4"/>
              </a:buBlip>
            </a:pPr>
            <a:r>
              <a:rPr lang="en-GB" sz="1800" dirty="0"/>
              <a:t>R&amp;D topics</a:t>
            </a:r>
            <a:endParaRPr lang="en-GB" sz="1800" dirty="0"/>
          </a:p>
          <a:p>
            <a:pPr lvl="1">
              <a:lnSpc>
                <a:spcPct val="100000"/>
              </a:lnSpc>
              <a:buFontTx/>
              <a:buBlip>
                <a:blip r:embed="rId5"/>
              </a:buBlip>
            </a:pPr>
            <a:r>
              <a:rPr lang="en-GB" sz="1600" dirty="0"/>
              <a:t>Serve as a test bench for new beam </a:t>
            </a:r>
            <a:br>
              <a:rPr lang="en-GB" sz="1600" dirty="0"/>
            </a:br>
            <a:r>
              <a:rPr lang="en-GB" sz="1600" dirty="0"/>
              <a:t>diagnostic methods and tools</a:t>
            </a:r>
            <a:endParaRPr lang="en-GB" sz="1600" dirty="0"/>
          </a:p>
          <a:p>
            <a:pPr lvl="1">
              <a:lnSpc>
                <a:spcPct val="100000"/>
              </a:lnSpc>
              <a:buFontTx/>
              <a:buBlip>
                <a:blip r:embed="rId5"/>
              </a:buBlip>
            </a:pPr>
            <a:r>
              <a:rPr lang="en-US" sz="1600" dirty="0"/>
              <a:t>Synchronization up to femtosecond level</a:t>
            </a:r>
            <a:endParaRPr lang="en-US" sz="1600" dirty="0"/>
          </a:p>
          <a:p>
            <a:pPr lvl="1">
              <a:lnSpc>
                <a:spcPct val="100000"/>
              </a:lnSpc>
              <a:buBlip>
                <a:blip r:embed="rId5"/>
              </a:buBlip>
            </a:pPr>
            <a:r>
              <a:rPr lang="en-GB" sz="1600" dirty="0"/>
              <a:t>Systematic bunch compression </a:t>
            </a:r>
            <a:br>
              <a:rPr lang="en-GB" sz="1600" dirty="0"/>
            </a:br>
            <a:r>
              <a:rPr lang="en-GB" sz="1600" dirty="0"/>
              <a:t>and THz generation studies</a:t>
            </a:r>
            <a:endParaRPr lang="en-US" sz="1600" dirty="0"/>
          </a:p>
          <a:p>
            <a:pPr lvl="1">
              <a:lnSpc>
                <a:spcPct val="110000"/>
              </a:lnSpc>
              <a:buBlip>
                <a:blip r:embed="rId5"/>
              </a:buBlip>
            </a:pPr>
            <a:r>
              <a:rPr lang="en-GB" sz="1600" dirty="0"/>
              <a:t>Compare different coherent </a:t>
            </a:r>
            <a:br>
              <a:rPr lang="en-GB" sz="1600" dirty="0"/>
            </a:br>
            <a:r>
              <a:rPr lang="en-GB" sz="1600" dirty="0"/>
              <a:t>THz radiation generation schemes</a:t>
            </a:r>
            <a:endParaRPr lang="en-GB" sz="1600" dirty="0"/>
          </a:p>
        </p:txBody>
      </p:sp>
      <p:graphicFrame>
        <p:nvGraphicFramePr>
          <p:cNvPr id="10" name="Tabelle"/>
          <p:cNvGraphicFramePr/>
          <p:nvPr/>
        </p:nvGraphicFramePr>
        <p:xfrm>
          <a:off x="5148649" y="3272011"/>
          <a:ext cx="3830595" cy="1255870"/>
        </p:xfrm>
        <a:graphic>
          <a:graphicData uri="http://schemas.openxmlformats.org/drawingml/2006/table">
            <a:tbl>
              <a:tblPr bandRow="1"/>
              <a:tblGrid>
                <a:gridCol w="2129823"/>
                <a:gridCol w="908998"/>
                <a:gridCol w="791774"/>
              </a:tblGrid>
              <a:tr h="251174">
                <a:tc>
                  <a:txBody>
                    <a:bodyPr/>
                    <a:lstStyle/>
                    <a:p>
                      <a:pPr marR="81280" defTabSz="1821815">
                        <a:spcBef>
                          <a:spcPts val="800"/>
                        </a:spcBef>
                        <a:tabLst>
                          <a:tab pos="1816100" algn="l"/>
                        </a:tabLst>
                        <a:defRPr sz="1800"/>
                      </a:pPr>
                      <a:r>
                        <a:rPr sz="1400" dirty="0">
                          <a:uFill>
                            <a:solidFill>
                              <a:srgbClr val="000000"/>
                            </a:solidFill>
                          </a:uFill>
                        </a:rPr>
                        <a:t>Final electron energy</a:t>
                      </a:r>
                      <a:endParaRPr sz="1400" dirty="0"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</a:txBody>
                  <a:tcPr marL="4763" marR="4763" marT="4763" marB="4763" anchor="ctr" horzOverflow="overflow">
                    <a:lnL w="3175">
                      <a:miter lim="400000"/>
                    </a:lnL>
                    <a:lnR w="3175">
                      <a:miter lim="400000"/>
                    </a:lnR>
                    <a:lnT w="3175">
                      <a:solidFill>
                        <a:srgbClr val="000000"/>
                      </a:solidFill>
                    </a:lnT>
                    <a:lnB w="3175">
                      <a:miter lim="400000"/>
                    </a:lnB>
                    <a:solidFill>
                      <a:srgbClr val="B8D2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81280" defTabSz="1821815">
                        <a:spcBef>
                          <a:spcPts val="800"/>
                        </a:spcBef>
                        <a:tabLst>
                          <a:tab pos="1816100" algn="l"/>
                        </a:tabLst>
                        <a:defRPr sz="1800"/>
                      </a:pPr>
                      <a:r>
                        <a:rPr sz="1400">
                          <a:uFill>
                            <a:solidFill>
                              <a:srgbClr val="000000"/>
                            </a:solidFill>
                          </a:uFill>
                        </a:rPr>
                        <a:t>~ 41</a:t>
                      </a:r>
                      <a:endParaRPr sz="1400"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</a:txBody>
                  <a:tcPr marL="4763" marR="4763" marT="4763" marB="4763" anchor="ctr" horzOverflow="overflow">
                    <a:lnL w="3175">
                      <a:miter lim="400000"/>
                    </a:lnL>
                    <a:lnR w="3175">
                      <a:miter lim="400000"/>
                    </a:lnR>
                    <a:lnT w="3175">
                      <a:solidFill>
                        <a:srgbClr val="000000"/>
                      </a:solidFill>
                    </a:lnT>
                    <a:lnB w="3175">
                      <a:miter lim="400000"/>
                    </a:lnB>
                    <a:solidFill>
                      <a:srgbClr val="B8D2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81280" defTabSz="1821815">
                        <a:spcBef>
                          <a:spcPts val="800"/>
                        </a:spcBef>
                        <a:tabLst>
                          <a:tab pos="1816100" algn="l"/>
                        </a:tabLst>
                        <a:defRPr sz="1800"/>
                      </a:pPr>
                      <a:r>
                        <a:rPr sz="1400" dirty="0">
                          <a:uFill>
                            <a:solidFill>
                              <a:srgbClr val="000000"/>
                            </a:solidFill>
                          </a:uFill>
                        </a:rPr>
                        <a:t>MeV</a:t>
                      </a:r>
                      <a:endParaRPr sz="1400" dirty="0"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</a:txBody>
                  <a:tcPr marL="4763" marR="4763" marT="4763" marB="4763" anchor="ctr" horzOverflow="overflow">
                    <a:lnL w="3175">
                      <a:miter lim="400000"/>
                    </a:lnL>
                    <a:lnR w="3175">
                      <a:miter lim="400000"/>
                    </a:lnR>
                    <a:lnT w="3175">
                      <a:solidFill>
                        <a:srgbClr val="000000"/>
                      </a:solidFill>
                    </a:lnT>
                    <a:lnB w="3175">
                      <a:miter lim="400000"/>
                    </a:lnB>
                    <a:solidFill>
                      <a:srgbClr val="B8D2CC">
                        <a:alpha val="20000"/>
                      </a:srgbClr>
                    </a:solidFill>
                  </a:tcPr>
                </a:tc>
              </a:tr>
              <a:tr h="251174">
                <a:tc>
                  <a:txBody>
                    <a:bodyPr/>
                    <a:lstStyle/>
                    <a:p>
                      <a:pPr marR="81280" defTabSz="1821815">
                        <a:spcBef>
                          <a:spcPts val="800"/>
                        </a:spcBef>
                        <a:tabLst>
                          <a:tab pos="1816100" algn="l"/>
                        </a:tabLst>
                        <a:defRPr sz="1800"/>
                      </a:pPr>
                      <a:r>
                        <a:rPr sz="1400" dirty="0">
                          <a:uFill>
                            <a:solidFill>
                              <a:srgbClr val="000000"/>
                            </a:solidFill>
                          </a:uFill>
                        </a:rPr>
                        <a:t>Electron bunch charge</a:t>
                      </a:r>
                      <a:endParaRPr sz="1400" dirty="0"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</a:txBody>
                  <a:tcPr marL="4763" marR="4763" marT="4763" marB="4763" anchor="ctr" horzOverflow="overflow">
                    <a:lnL w="3175">
                      <a:miter lim="400000"/>
                    </a:lnL>
                    <a:lnR w="3175">
                      <a:miter lim="400000"/>
                    </a:lnR>
                    <a:lnT w="3175">
                      <a:miter lim="400000"/>
                    </a:lnT>
                    <a:lnB w="3175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81280" defTabSz="1821815">
                        <a:spcBef>
                          <a:spcPts val="800"/>
                        </a:spcBef>
                        <a:tabLst>
                          <a:tab pos="1816100" algn="l"/>
                        </a:tabLst>
                        <a:defRPr sz="1800"/>
                      </a:pPr>
                      <a:r>
                        <a:rPr lang="en-GB" sz="1400" dirty="0"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0.00</a:t>
                      </a:r>
                      <a:r>
                        <a:rPr sz="1400" dirty="0">
                          <a:uFill>
                            <a:solidFill>
                              <a:srgbClr val="000000"/>
                            </a:solidFill>
                          </a:uFill>
                        </a:rPr>
                        <a:t>1 - </a:t>
                      </a:r>
                      <a:r>
                        <a:rPr lang="en-GB" sz="1400" dirty="0">
                          <a:uFill>
                            <a:solidFill>
                              <a:srgbClr val="000000"/>
                            </a:solidFill>
                          </a:uFill>
                        </a:rPr>
                        <a:t>1</a:t>
                      </a:r>
                      <a:endParaRPr sz="1400" dirty="0"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</a:txBody>
                  <a:tcPr marL="4763" marR="4763" marT="4763" marB="4763" anchor="ctr" horzOverflow="overflow">
                    <a:lnL w="3175">
                      <a:miter lim="400000"/>
                    </a:lnL>
                    <a:lnR w="3175">
                      <a:miter lim="400000"/>
                    </a:lnR>
                    <a:lnT w="3175">
                      <a:miter lim="400000"/>
                    </a:lnT>
                    <a:lnB w="3175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81280" defTabSz="1821815">
                        <a:spcBef>
                          <a:spcPts val="800"/>
                        </a:spcBef>
                        <a:tabLst>
                          <a:tab pos="1816100" algn="l"/>
                        </a:tabLst>
                        <a:defRPr sz="1800"/>
                      </a:pPr>
                      <a:r>
                        <a:rPr sz="1400">
                          <a:uFill>
                            <a:solidFill>
                              <a:srgbClr val="000000"/>
                            </a:solidFill>
                          </a:uFill>
                        </a:rPr>
                        <a:t>nC</a:t>
                      </a:r>
                      <a:endParaRPr sz="1400"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</a:txBody>
                  <a:tcPr marL="4763" marR="4763" marT="4763" marB="4763" anchor="ctr" horzOverflow="overflow">
                    <a:lnL w="3175">
                      <a:miter lim="400000"/>
                    </a:lnL>
                    <a:lnR w="3175">
                      <a:miter lim="400000"/>
                    </a:lnR>
                    <a:lnT w="3175">
                      <a:miter lim="400000"/>
                    </a:lnT>
                    <a:lnB w="3175">
                      <a:miter lim="400000"/>
                    </a:lnB>
                    <a:noFill/>
                  </a:tcPr>
                </a:tc>
              </a:tr>
              <a:tr h="251174">
                <a:tc>
                  <a:txBody>
                    <a:bodyPr/>
                    <a:lstStyle/>
                    <a:p>
                      <a:pPr marR="81280" defTabSz="1821815">
                        <a:spcBef>
                          <a:spcPts val="800"/>
                        </a:spcBef>
                        <a:tabLst>
                          <a:tab pos="1816100" algn="l"/>
                        </a:tabLst>
                        <a:defRPr sz="1800"/>
                      </a:pPr>
                      <a:r>
                        <a:rPr sz="1400" dirty="0">
                          <a:uFill>
                            <a:solidFill>
                              <a:srgbClr val="000000"/>
                            </a:solidFill>
                          </a:uFill>
                        </a:rPr>
                        <a:t>Electron bunch length</a:t>
                      </a:r>
                      <a:endParaRPr sz="1400" dirty="0"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</a:txBody>
                  <a:tcPr marL="4763" marR="4763" marT="4763" marB="4763" anchor="ctr" horzOverflow="overflow">
                    <a:lnL w="3175">
                      <a:miter lim="400000"/>
                    </a:lnL>
                    <a:lnR w="3175">
                      <a:miter lim="400000"/>
                    </a:lnR>
                    <a:lnT w="3175">
                      <a:miter lim="400000"/>
                    </a:lnT>
                    <a:lnB w="3175">
                      <a:miter lim="400000"/>
                    </a:lnB>
                    <a:solidFill>
                      <a:srgbClr val="B8D2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81280" defTabSz="1821815">
                        <a:spcBef>
                          <a:spcPts val="800"/>
                        </a:spcBef>
                        <a:tabLst>
                          <a:tab pos="1816100" algn="l"/>
                        </a:tabLst>
                        <a:defRPr sz="1800"/>
                      </a:pPr>
                      <a:r>
                        <a:rPr sz="1400" dirty="0">
                          <a:uFill>
                            <a:solidFill>
                              <a:srgbClr val="000000"/>
                            </a:solidFill>
                          </a:uFill>
                        </a:rPr>
                        <a:t>1 - 300</a:t>
                      </a:r>
                      <a:endParaRPr sz="1400" dirty="0"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</a:txBody>
                  <a:tcPr marL="4763" marR="4763" marT="4763" marB="4763" anchor="ctr" horzOverflow="overflow">
                    <a:lnL w="3175">
                      <a:miter lim="400000"/>
                    </a:lnL>
                    <a:lnR w="3175">
                      <a:miter lim="400000"/>
                    </a:lnR>
                    <a:lnT w="3175">
                      <a:miter lim="400000"/>
                    </a:lnT>
                    <a:lnB w="3175">
                      <a:miter lim="400000"/>
                    </a:lnB>
                    <a:solidFill>
                      <a:srgbClr val="B8D2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81280" defTabSz="1821815">
                        <a:spcBef>
                          <a:spcPts val="800"/>
                        </a:spcBef>
                        <a:tabLst>
                          <a:tab pos="1816100" algn="l"/>
                        </a:tabLst>
                        <a:defRPr sz="1800"/>
                      </a:pPr>
                      <a:r>
                        <a:rPr sz="1400">
                          <a:uFill>
                            <a:solidFill>
                              <a:srgbClr val="000000"/>
                            </a:solidFill>
                          </a:uFill>
                        </a:rPr>
                        <a:t>fs</a:t>
                      </a:r>
                      <a:endParaRPr sz="1400"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</a:txBody>
                  <a:tcPr marL="4763" marR="4763" marT="4763" marB="4763" anchor="ctr" horzOverflow="overflow">
                    <a:lnL w="3175">
                      <a:miter lim="400000"/>
                    </a:lnL>
                    <a:lnR w="3175">
                      <a:miter lim="400000"/>
                    </a:lnR>
                    <a:lnT w="3175">
                      <a:miter lim="400000"/>
                    </a:lnT>
                    <a:lnB w="3175">
                      <a:miter lim="400000"/>
                    </a:lnB>
                    <a:solidFill>
                      <a:srgbClr val="B8D2CC">
                        <a:alpha val="20000"/>
                      </a:srgbClr>
                    </a:solidFill>
                  </a:tcPr>
                </a:tc>
              </a:tr>
              <a:tr h="251174">
                <a:tc>
                  <a:txBody>
                    <a:bodyPr/>
                    <a:lstStyle/>
                    <a:p>
                      <a:pPr marR="81280" defTabSz="1821815">
                        <a:spcBef>
                          <a:spcPts val="800"/>
                        </a:spcBef>
                        <a:tabLst>
                          <a:tab pos="1816100" algn="l"/>
                        </a:tabLst>
                        <a:defRPr sz="1800"/>
                      </a:pPr>
                      <a:r>
                        <a:rPr sz="1400" dirty="0">
                          <a:uFill>
                            <a:solidFill>
                              <a:srgbClr val="000000"/>
                            </a:solidFill>
                          </a:uFill>
                        </a:rPr>
                        <a:t>Pulse repetition rate</a:t>
                      </a:r>
                      <a:endParaRPr sz="1400" dirty="0"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</a:txBody>
                  <a:tcPr marL="4763" marR="4763" marT="4763" marB="4763" anchor="ctr" horzOverflow="overflow">
                    <a:lnL w="3175">
                      <a:miter lim="400000"/>
                    </a:lnL>
                    <a:lnR w="3175">
                      <a:miter lim="400000"/>
                    </a:lnR>
                    <a:lnT w="3175">
                      <a:miter lim="400000"/>
                    </a:lnT>
                    <a:lnB w="3175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81280" defTabSz="1821815">
                        <a:spcBef>
                          <a:spcPts val="800"/>
                        </a:spcBef>
                        <a:tabLst>
                          <a:tab pos="1816100" algn="l"/>
                        </a:tabLst>
                        <a:defRPr sz="1800"/>
                      </a:pPr>
                      <a:r>
                        <a:rPr sz="1400" dirty="0">
                          <a:uFill>
                            <a:solidFill>
                              <a:srgbClr val="000000"/>
                            </a:solidFill>
                          </a:uFill>
                        </a:rPr>
                        <a:t>10</a:t>
                      </a:r>
                      <a:endParaRPr sz="1400" dirty="0"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</a:txBody>
                  <a:tcPr marL="4763" marR="4763" marT="4763" marB="4763" anchor="ctr" horzOverflow="overflow">
                    <a:lnL w="3175">
                      <a:miter lim="400000"/>
                    </a:lnL>
                    <a:lnR w="3175">
                      <a:miter lim="400000"/>
                    </a:lnR>
                    <a:lnT w="3175">
                      <a:miter lim="400000"/>
                    </a:lnT>
                    <a:lnB w="3175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81280" defTabSz="1821815">
                        <a:spcBef>
                          <a:spcPts val="800"/>
                        </a:spcBef>
                        <a:tabLst>
                          <a:tab pos="1816100" algn="l"/>
                        </a:tabLst>
                        <a:defRPr sz="1800"/>
                      </a:pPr>
                      <a:r>
                        <a:rPr sz="1400">
                          <a:uFill>
                            <a:solidFill>
                              <a:srgbClr val="000000"/>
                            </a:solidFill>
                          </a:uFill>
                        </a:rPr>
                        <a:t>Hz</a:t>
                      </a:r>
                      <a:endParaRPr sz="1400"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</a:txBody>
                  <a:tcPr marL="4763" marR="4763" marT="4763" marB="4763" anchor="ctr" horzOverflow="overflow">
                    <a:lnL w="3175">
                      <a:miter lim="400000"/>
                    </a:lnL>
                    <a:lnR w="3175">
                      <a:miter lim="400000"/>
                    </a:lnR>
                    <a:lnT w="3175">
                      <a:miter lim="400000"/>
                    </a:lnT>
                    <a:lnB w="3175">
                      <a:miter lim="400000"/>
                    </a:lnB>
                    <a:noFill/>
                  </a:tcPr>
                </a:tc>
              </a:tr>
              <a:tr h="251174">
                <a:tc>
                  <a:txBody>
                    <a:bodyPr/>
                    <a:lstStyle/>
                    <a:p>
                      <a:pPr marR="81280" defTabSz="1821815">
                        <a:spcBef>
                          <a:spcPts val="800"/>
                        </a:spcBef>
                        <a:tabLst>
                          <a:tab pos="1816100" algn="l"/>
                        </a:tabLst>
                        <a:defRPr sz="1800"/>
                      </a:pPr>
                      <a:r>
                        <a:rPr sz="1400">
                          <a:uFill>
                            <a:solidFill>
                              <a:srgbClr val="000000"/>
                            </a:solidFill>
                          </a:uFill>
                        </a:rPr>
                        <a:t>THz E-Field strength</a:t>
                      </a:r>
                      <a:endParaRPr sz="1400"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</a:txBody>
                  <a:tcPr marL="4763" marR="4763" marT="4763" marB="4763" anchor="ctr" horzOverflow="overflow">
                    <a:lnL w="3175">
                      <a:miter lim="400000"/>
                    </a:lnL>
                    <a:lnR w="3175">
                      <a:miter lim="400000"/>
                    </a:lnR>
                    <a:lnT w="3175">
                      <a:miter lim="400000"/>
                    </a:lnT>
                    <a:lnB w="3175">
                      <a:solidFill>
                        <a:srgbClr val="000000"/>
                      </a:solidFill>
                    </a:lnB>
                    <a:solidFill>
                      <a:srgbClr val="B8D2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81280" defTabSz="1821815">
                        <a:spcBef>
                          <a:spcPts val="800"/>
                        </a:spcBef>
                        <a:tabLst>
                          <a:tab pos="1816100" algn="l"/>
                        </a:tabLst>
                        <a:defRPr sz="1800"/>
                      </a:pPr>
                      <a:r>
                        <a:rPr sz="1400">
                          <a:uFill>
                            <a:solidFill>
                              <a:srgbClr val="000000"/>
                            </a:solidFill>
                          </a:uFill>
                        </a:rPr>
                        <a:t>up to 1.2</a:t>
                      </a:r>
                      <a:endParaRPr sz="1400"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</a:txBody>
                  <a:tcPr marL="4763" marR="4763" marT="4763" marB="4763" anchor="ctr" horzOverflow="overflow">
                    <a:lnL w="3175">
                      <a:miter lim="400000"/>
                    </a:lnL>
                    <a:lnR w="3175">
                      <a:miter lim="400000"/>
                    </a:lnR>
                    <a:lnT w="3175">
                      <a:miter lim="400000"/>
                    </a:lnT>
                    <a:lnB w="3175">
                      <a:solidFill>
                        <a:srgbClr val="000000"/>
                      </a:solidFill>
                    </a:lnB>
                    <a:solidFill>
                      <a:srgbClr val="B8D2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81280" defTabSz="1821815">
                        <a:spcBef>
                          <a:spcPts val="800"/>
                        </a:spcBef>
                        <a:tabLst>
                          <a:tab pos="1816100" algn="l"/>
                        </a:tabLst>
                        <a:defRPr sz="1800"/>
                      </a:pPr>
                      <a:r>
                        <a:rPr sz="1400" dirty="0">
                          <a:uFill>
                            <a:solidFill>
                              <a:srgbClr val="000000"/>
                            </a:solidFill>
                          </a:uFill>
                        </a:rPr>
                        <a:t>GV/m</a:t>
                      </a:r>
                      <a:endParaRPr sz="1400" dirty="0"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</a:txBody>
                  <a:tcPr marL="4763" marR="4763" marT="4763" marB="4763" anchor="ctr" horzOverflow="overflow">
                    <a:lnL w="3175">
                      <a:miter lim="400000"/>
                    </a:lnL>
                    <a:lnR w="3175">
                      <a:miter lim="400000"/>
                    </a:lnR>
                    <a:lnT w="3175">
                      <a:miter lim="400000"/>
                    </a:lnT>
                    <a:lnB w="3175">
                      <a:solidFill>
                        <a:srgbClr val="000000"/>
                      </a:solidFill>
                    </a:lnB>
                    <a:solidFill>
                      <a:srgbClr val="B8D2CC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1" name="DESY-Logo_3C.png" descr="DESY-Logo_3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1875" y="2022086"/>
            <a:ext cx="412554" cy="41255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2" name="PSI_logo_high-res.png" descr="PSI_logo_high-re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6581" y="2602273"/>
            <a:ext cx="975512" cy="348258"/>
          </a:xfrm>
          <a:prstGeom prst="rect">
            <a:avLst/>
          </a:prstGeom>
          <a:ln w="3175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43.jpg" descr="image43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9184" y="491162"/>
            <a:ext cx="1576413" cy="401018"/>
          </a:xfrm>
          <a:prstGeom prst="rect">
            <a:avLst/>
          </a:prstGeom>
          <a:ln w="3175"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55597" y="409969"/>
            <a:ext cx="6869178" cy="415090"/>
          </a:xfrm>
        </p:spPr>
        <p:txBody>
          <a:bodyPr/>
          <a:lstStyle/>
          <a:p>
            <a:r>
              <a:rPr lang="en-GB" dirty="0"/>
              <a:t>:  </a:t>
            </a: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Layout</a:t>
            </a:r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Shape 137"/>
          <p:cNvSpPr/>
          <p:nvPr/>
        </p:nvSpPr>
        <p:spPr>
          <a:xfrm flipV="1">
            <a:off x="5091793" y="1616749"/>
            <a:ext cx="0" cy="1555516"/>
          </a:xfrm>
          <a:prstGeom prst="line">
            <a:avLst/>
          </a:prstGeom>
          <a:ln w="28575">
            <a:solidFill>
              <a:srgbClr val="797979"/>
            </a:solidFill>
            <a:custDash>
              <a:ds d="200000" sp="200000"/>
            </a:custDash>
            <a:miter lim="400000"/>
          </a:ln>
        </p:spPr>
        <p:txBody>
          <a:bodyPr lIns="0" tIns="0" rIns="0" bIns="0"/>
          <a:lstStyle/>
          <a:p>
            <a:pPr>
              <a:buClrTx/>
              <a:buFontTx/>
              <a:tabLst>
                <a:tab pos="1295400" algn="l"/>
                <a:tab pos="2603500" algn="l"/>
                <a:tab pos="3898900" algn="l"/>
                <a:tab pos="5207000" algn="l"/>
                <a:tab pos="6502400" algn="l"/>
                <a:tab pos="7797800" algn="l"/>
                <a:tab pos="9105900" algn="l"/>
                <a:tab pos="10401300" algn="l"/>
                <a:tab pos="11709400" algn="l"/>
                <a:tab pos="13004800" algn="l"/>
                <a:tab pos="14300200" algn="l"/>
              </a:tabLst>
            </a:pPr>
          </a:p>
        </p:txBody>
      </p:sp>
      <p:sp>
        <p:nvSpPr>
          <p:cNvPr id="10" name="Shape 137"/>
          <p:cNvSpPr/>
          <p:nvPr/>
        </p:nvSpPr>
        <p:spPr>
          <a:xfrm flipV="1">
            <a:off x="2401842" y="1609715"/>
            <a:ext cx="1" cy="1562550"/>
          </a:xfrm>
          <a:prstGeom prst="line">
            <a:avLst/>
          </a:prstGeom>
          <a:ln w="28575">
            <a:solidFill>
              <a:srgbClr val="797979"/>
            </a:solidFill>
            <a:custDash>
              <a:ds d="200000" sp="200000"/>
            </a:custDash>
            <a:miter lim="400000"/>
          </a:ln>
        </p:spPr>
        <p:txBody>
          <a:bodyPr lIns="0" tIns="0" rIns="0" bIns="0"/>
          <a:lstStyle/>
          <a:p>
            <a:pPr>
              <a:buClrTx/>
              <a:buFontTx/>
              <a:tabLst>
                <a:tab pos="1295400" algn="l"/>
                <a:tab pos="2603500" algn="l"/>
                <a:tab pos="3898900" algn="l"/>
                <a:tab pos="5207000" algn="l"/>
                <a:tab pos="6502400" algn="l"/>
                <a:tab pos="7797800" algn="l"/>
                <a:tab pos="9105900" algn="l"/>
                <a:tab pos="10401300" algn="l"/>
                <a:tab pos="11709400" algn="l"/>
                <a:tab pos="13004800" algn="l"/>
                <a:tab pos="14300200" algn="l"/>
              </a:tabLst>
            </a:pPr>
          </a:p>
        </p:txBody>
      </p:sp>
      <p:pic>
        <p:nvPicPr>
          <p:cNvPr id="17" name="Picture 2" descr="P:\SplitRingResonator\SVG drawings\FLUTE_schematic_layout_2018032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03" y="1997311"/>
            <a:ext cx="8949104" cy="1821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267256" y="1545460"/>
            <a:ext cx="2160241" cy="324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de-DE" sz="1600" kern="0" dirty="0">
                <a:solidFill>
                  <a:srgbClr val="5A6EB4"/>
                </a:solidFill>
                <a:latin typeface="+mn-lt"/>
              </a:rPr>
              <a:t>5.5 MeV</a:t>
            </a:r>
            <a:r>
              <a:rPr lang="de-DE" sz="1600" b="0" kern="0" dirty="0">
                <a:latin typeface="+mn-lt"/>
              </a:rPr>
              <a:t> section</a:t>
            </a:r>
            <a:endParaRPr lang="de-DE" sz="1600" b="0" kern="0" dirty="0">
              <a:latin typeface="+mn-lt"/>
            </a:endParaRP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3075568" y="1545460"/>
            <a:ext cx="1841087" cy="575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de-DE" sz="1600" kern="0" dirty="0">
                <a:solidFill>
                  <a:srgbClr val="5A6EB4"/>
                </a:solidFill>
                <a:latin typeface="+mn-lt"/>
              </a:rPr>
              <a:t>41 MeV</a:t>
            </a:r>
            <a:r>
              <a:rPr lang="de-DE" sz="1600" b="0" kern="0" dirty="0">
                <a:latin typeface="+mn-lt"/>
              </a:rPr>
              <a:t> </a:t>
            </a:r>
            <a:r>
              <a:rPr lang="en-GB" sz="1600" b="0" kern="0" dirty="0">
                <a:latin typeface="+mn-lt"/>
              </a:rPr>
              <a:t>section</a:t>
            </a:r>
            <a:endParaRPr lang="en-GB" sz="1600" b="0" kern="0" dirty="0"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de-DE" sz="1200" b="0" kern="0" dirty="0">
                <a:latin typeface="+mn-lt"/>
              </a:rPr>
              <a:t>Beam </a:t>
            </a:r>
            <a:r>
              <a:rPr lang="en-GB" sz="1200" b="0" kern="0" dirty="0">
                <a:latin typeface="+mn-lt"/>
              </a:rPr>
              <a:t>length</a:t>
            </a:r>
            <a:r>
              <a:rPr lang="de-DE" sz="1200" b="0" kern="0" dirty="0">
                <a:latin typeface="+mn-lt"/>
              </a:rPr>
              <a:t>: 0.5 – 2.5 ps</a:t>
            </a:r>
            <a:endParaRPr lang="de-DE" sz="1200" b="0" kern="0" dirty="0">
              <a:latin typeface="+mn-lt"/>
            </a:endParaRP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5451832" y="1545460"/>
            <a:ext cx="3101321" cy="65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de-DE" sz="1600" kern="0" dirty="0">
                <a:solidFill>
                  <a:srgbClr val="5A6EB4"/>
                </a:solidFill>
                <a:latin typeface="+mn-lt"/>
              </a:rPr>
              <a:t>Buncher</a:t>
            </a:r>
            <a:r>
              <a:rPr lang="de-DE" sz="1600" b="0" kern="0" dirty="0">
                <a:latin typeface="+mn-lt"/>
              </a:rPr>
              <a:t> </a:t>
            </a:r>
            <a:r>
              <a:rPr lang="de-DE" sz="1600" b="0" kern="0" dirty="0">
                <a:solidFill>
                  <a:srgbClr val="5A6EB4"/>
                </a:solidFill>
                <a:latin typeface="+mn-lt"/>
              </a:rPr>
              <a:t>and </a:t>
            </a:r>
            <a:r>
              <a:rPr lang="de-DE" sz="1600" b="0" kern="0" dirty="0" err="1">
                <a:solidFill>
                  <a:srgbClr val="5A6EB4"/>
                </a:solidFill>
                <a:latin typeface="+mn-lt"/>
              </a:rPr>
              <a:t>THz</a:t>
            </a:r>
            <a:r>
              <a:rPr lang="de-DE" sz="1600" b="0" kern="0" dirty="0">
                <a:solidFill>
                  <a:srgbClr val="5A6EB4"/>
                </a:solidFill>
                <a:latin typeface="+mn-lt"/>
              </a:rPr>
              <a:t> </a:t>
            </a:r>
            <a:r>
              <a:rPr lang="de-DE" sz="1600" b="0" kern="0" dirty="0" err="1">
                <a:latin typeface="+mn-lt"/>
              </a:rPr>
              <a:t>section</a:t>
            </a:r>
            <a:endParaRPr lang="de-DE" sz="1600" b="0" kern="0" dirty="0"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de-DE" sz="1000" b="0" kern="0" dirty="0">
                <a:latin typeface="+mn-lt"/>
              </a:rPr>
              <a:t>                                     </a:t>
            </a:r>
            <a:r>
              <a:rPr lang="de-DE" sz="1200" b="0" kern="0" dirty="0">
                <a:latin typeface="+mn-lt"/>
              </a:rPr>
              <a:t>Beam </a:t>
            </a:r>
            <a:r>
              <a:rPr lang="en-GB" sz="1200" b="0" kern="0" dirty="0">
                <a:latin typeface="+mn-lt"/>
              </a:rPr>
              <a:t>length</a:t>
            </a:r>
            <a:r>
              <a:rPr lang="de-DE" sz="1200" b="0" kern="0" dirty="0">
                <a:latin typeface="+mn-lt"/>
              </a:rPr>
              <a:t>: 3 </a:t>
            </a:r>
            <a:r>
              <a:rPr lang="de-DE" sz="1200" b="0" kern="0" dirty="0" err="1">
                <a:latin typeface="+mn-lt"/>
              </a:rPr>
              <a:t>fs</a:t>
            </a:r>
            <a:r>
              <a:rPr lang="de-DE" sz="1200" b="0" kern="0" dirty="0">
                <a:latin typeface="+mn-lt"/>
              </a:rPr>
              <a:t> – 500 </a:t>
            </a:r>
            <a:r>
              <a:rPr lang="de-DE" sz="1200" b="0" kern="0" dirty="0" err="1">
                <a:latin typeface="+mn-lt"/>
              </a:rPr>
              <a:t>fs</a:t>
            </a:r>
            <a:r>
              <a:rPr lang="de-DE" sz="1200" b="0" kern="0" dirty="0">
                <a:latin typeface="+mn-lt"/>
              </a:rPr>
              <a:t> </a:t>
            </a:r>
            <a:endParaRPr lang="de-DE" sz="1200" b="0" kern="0" dirty="0">
              <a:latin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56" y="962633"/>
            <a:ext cx="5406792" cy="3533851"/>
          </a:xfrm>
          <a:prstGeom prst="rect">
            <a:avLst/>
          </a:prstGeom>
        </p:spPr>
      </p:pic>
      <p:pic>
        <p:nvPicPr>
          <p:cNvPr id="3" name="image43.jpg" descr="image4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53" y="361131"/>
            <a:ext cx="1576413" cy="401018"/>
          </a:xfrm>
          <a:prstGeom prst="rect">
            <a:avLst/>
          </a:prstGeom>
          <a:ln w="3175"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55597" y="365758"/>
            <a:ext cx="6869178" cy="325655"/>
          </a:xfrm>
        </p:spPr>
        <p:txBody>
          <a:bodyPr>
            <a:normAutofit fontScale="90000"/>
          </a:bodyPr>
          <a:lstStyle/>
          <a:p>
            <a:r>
              <a:rPr lang="en-GB" dirty="0"/>
              <a:t>:  Configuration of the first RF system</a:t>
            </a:r>
            <a:endParaRPr lang="en-GB" dirty="0"/>
          </a:p>
        </p:txBody>
      </p:sp>
      <p:sp>
        <p:nvSpPr>
          <p:cNvPr id="13" name="Textfeld 3"/>
          <p:cNvSpPr txBox="1"/>
          <p:nvPr/>
        </p:nvSpPr>
        <p:spPr>
          <a:xfrm>
            <a:off x="3763469" y="3326933"/>
            <a:ext cx="1745901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RF photo-injector:</a:t>
            </a:r>
            <a:endParaRPr lang="en-GB" sz="1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1400" dirty="0"/>
              <a:t>E</a:t>
            </a:r>
            <a:r>
              <a:rPr lang="en-GB" sz="1400" baseline="-25000" dirty="0"/>
              <a:t>max</a:t>
            </a:r>
            <a:r>
              <a:rPr lang="en-GB" sz="1400" dirty="0"/>
              <a:t>= 100 MV/m</a:t>
            </a:r>
            <a:endParaRPr lang="en-GB" sz="1400" dirty="0"/>
          </a:p>
          <a:p>
            <a:r>
              <a:rPr lang="en-GB" sz="1400" dirty="0"/>
              <a:t>E = 7 MeV</a:t>
            </a:r>
            <a:endParaRPr lang="en-GB" sz="1400" dirty="0"/>
          </a:p>
          <a:p>
            <a:r>
              <a:rPr lang="en-GB" sz="1400" dirty="0"/>
              <a:t>q = 1 </a:t>
            </a:r>
            <a:r>
              <a:rPr lang="en-GB" sz="1400" dirty="0" err="1"/>
              <a:t>pC</a:t>
            </a:r>
            <a:r>
              <a:rPr lang="en-GB" sz="1400" dirty="0"/>
              <a:t> – 1 </a:t>
            </a:r>
            <a:r>
              <a:rPr lang="en-GB" sz="1400" dirty="0" err="1"/>
              <a:t>nC</a:t>
            </a:r>
            <a:endParaRPr lang="en-GB" sz="1400" dirty="0"/>
          </a:p>
          <a:p>
            <a:r>
              <a:rPr lang="en-GB" sz="1400" dirty="0" err="1"/>
              <a:t>t</a:t>
            </a:r>
            <a:r>
              <a:rPr lang="en-GB" sz="1400" baseline="-25000" dirty="0" err="1"/>
              <a:t>beam</a:t>
            </a:r>
            <a:r>
              <a:rPr lang="en-GB" sz="1400" dirty="0"/>
              <a:t>= 0.5 – 2.5 </a:t>
            </a:r>
            <a:r>
              <a:rPr lang="en-GB" sz="1400" dirty="0" err="1"/>
              <a:t>ps</a:t>
            </a:r>
            <a:endParaRPr lang="en-GB" sz="1400" dirty="0"/>
          </a:p>
        </p:txBody>
      </p:sp>
      <p:sp>
        <p:nvSpPr>
          <p:cNvPr id="2" name="Textfeld 3"/>
          <p:cNvSpPr txBox="1"/>
          <p:nvPr/>
        </p:nvSpPr>
        <p:spPr>
          <a:xfrm>
            <a:off x="325951" y="2902168"/>
            <a:ext cx="1186817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Klystron:</a:t>
            </a:r>
            <a:endParaRPr lang="en-GB" sz="1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1400" dirty="0"/>
              <a:t>45 MW</a:t>
            </a:r>
            <a:endParaRPr lang="en-GB" sz="1400" dirty="0"/>
          </a:p>
          <a:p>
            <a:r>
              <a:rPr lang="en-GB" sz="1400" dirty="0"/>
              <a:t>3 GHz</a:t>
            </a:r>
            <a:endParaRPr lang="en-GB" sz="1400" dirty="0"/>
          </a:p>
          <a:p>
            <a:r>
              <a:rPr lang="en-GB" sz="1400" dirty="0"/>
              <a:t>5 Hz</a:t>
            </a:r>
            <a:endParaRPr lang="en-GB" sz="1400" dirty="0"/>
          </a:p>
          <a:p>
            <a:r>
              <a:rPr lang="en-GB" sz="1400" dirty="0" err="1"/>
              <a:t>t</a:t>
            </a:r>
            <a:r>
              <a:rPr lang="en-GB" sz="1400" baseline="-25000" dirty="0" err="1"/>
              <a:t>pulse</a:t>
            </a:r>
            <a:r>
              <a:rPr lang="en-GB" sz="1400" dirty="0"/>
              <a:t>= 4.5 µs</a:t>
            </a:r>
            <a:endParaRPr lang="en-GB" sz="1400" dirty="0"/>
          </a:p>
        </p:txBody>
      </p:sp>
      <p:sp>
        <p:nvSpPr>
          <p:cNvPr id="4" name="Textfeld 3"/>
          <p:cNvSpPr txBox="1"/>
          <p:nvPr/>
        </p:nvSpPr>
        <p:spPr>
          <a:xfrm>
            <a:off x="5516044" y="1206064"/>
            <a:ext cx="3594296" cy="30469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03835" indent="-203835" defTabSz="685800">
              <a:spcBef>
                <a:spcPts val="360"/>
              </a:spcBef>
              <a:buSzPct val="88000"/>
              <a:buBlip>
                <a:blip r:embed="rId3"/>
              </a:buBlip>
            </a:pPr>
            <a:r>
              <a:rPr lang="en-GB" sz="1600" b="1" dirty="0"/>
              <a:t>Main challenges of the first configuration of the RF system:</a:t>
            </a:r>
            <a:endParaRPr lang="en-GB" sz="16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/>
              <a:t>Limited repetition rate of 7 Hz due to the RF photo-injector design</a:t>
            </a:r>
            <a:endParaRPr lang="en-GB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/>
              <a:t>High dark current produced by the RF photo-injector </a:t>
            </a:r>
            <a:r>
              <a:rPr lang="en-GB" sz="1600" dirty="0" smtClean="0"/>
              <a:t>(above 1 </a:t>
            </a:r>
            <a:r>
              <a:rPr lang="en-GB" sz="1600" dirty="0" err="1"/>
              <a:t>nC</a:t>
            </a:r>
            <a:r>
              <a:rPr lang="en-GB" sz="1600" dirty="0"/>
              <a:t>)</a:t>
            </a:r>
            <a:endParaRPr lang="en-GB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/>
              <a:t>Old modulator design with low stability and reliability</a:t>
            </a:r>
            <a:endParaRPr lang="en-GB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/>
              <a:t>Total energy limited to 41 MeV</a:t>
            </a:r>
            <a:endParaRPr lang="en-GB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/>
              <a:t>Waveguide configuration requires almost the full volume to be operated under SF</a:t>
            </a:r>
            <a:r>
              <a:rPr lang="en-GB" sz="1600" baseline="-25000" dirty="0"/>
              <a:t>6</a:t>
            </a:r>
            <a:r>
              <a:rPr lang="en-GB" sz="1600" dirty="0"/>
              <a:t> gas</a:t>
            </a:r>
            <a:endParaRPr lang="en-GB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835" y="1565303"/>
            <a:ext cx="5773389" cy="2849113"/>
          </a:xfrm>
          <a:prstGeom prst="rect">
            <a:avLst/>
          </a:prstGeom>
        </p:spPr>
      </p:pic>
      <p:pic>
        <p:nvPicPr>
          <p:cNvPr id="3" name="image43.jpg" descr="image4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737" y="392915"/>
            <a:ext cx="1576413" cy="401018"/>
          </a:xfrm>
          <a:prstGeom prst="rect">
            <a:avLst/>
          </a:prstGeom>
          <a:ln w="3175"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55597" y="333894"/>
            <a:ext cx="6869178" cy="392689"/>
          </a:xfrm>
        </p:spPr>
        <p:txBody>
          <a:bodyPr>
            <a:normAutofit/>
          </a:bodyPr>
          <a:lstStyle/>
          <a:p>
            <a:r>
              <a:rPr lang="en-GB" dirty="0"/>
              <a:t>:  New RF system</a:t>
            </a:r>
            <a:endParaRPr lang="en-GB" dirty="0"/>
          </a:p>
        </p:txBody>
      </p:sp>
      <p:sp>
        <p:nvSpPr>
          <p:cNvPr id="13" name="Textfeld 3"/>
          <p:cNvSpPr txBox="1"/>
          <p:nvPr/>
        </p:nvSpPr>
        <p:spPr>
          <a:xfrm>
            <a:off x="5466244" y="1004777"/>
            <a:ext cx="1920242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accent4">
                    <a:lumMod val="75000"/>
                  </a:schemeClr>
                </a:solidFill>
              </a:rPr>
              <a:t>10 MW RF unit</a:t>
            </a:r>
            <a:endParaRPr lang="en-GB" sz="1400" b="1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GB" sz="1200" dirty="0"/>
              <a:t>3 GHz, 4.5 µs, 50 Hz</a:t>
            </a:r>
            <a:endParaRPr lang="en-GB" sz="900" dirty="0"/>
          </a:p>
        </p:txBody>
      </p:sp>
      <p:sp>
        <p:nvSpPr>
          <p:cNvPr id="4" name="Textfeld 3"/>
          <p:cNvSpPr txBox="1"/>
          <p:nvPr/>
        </p:nvSpPr>
        <p:spPr>
          <a:xfrm>
            <a:off x="3603414" y="1051318"/>
            <a:ext cx="1464560" cy="40011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GB" sz="1400" b="1" dirty="0">
                <a:solidFill>
                  <a:schemeClr val="accent4">
                    <a:lumMod val="75000"/>
                  </a:schemeClr>
                </a:solidFill>
              </a:rPr>
              <a:t>37 MW RF unit</a:t>
            </a:r>
            <a:endParaRPr lang="en-GB" sz="1400" b="1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GB" sz="1200" dirty="0"/>
              <a:t>3 GHz, 4.5 µs, 50 Hz </a:t>
            </a:r>
            <a:endParaRPr lang="en-GB" sz="1200" dirty="0"/>
          </a:p>
        </p:txBody>
      </p:sp>
      <p:sp>
        <p:nvSpPr>
          <p:cNvPr id="5" name="Textfeld 3"/>
          <p:cNvSpPr txBox="1"/>
          <p:nvPr/>
        </p:nvSpPr>
        <p:spPr>
          <a:xfrm>
            <a:off x="7174037" y="1238584"/>
            <a:ext cx="19003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accent4">
                    <a:lumMod val="75000"/>
                  </a:schemeClr>
                </a:solidFill>
              </a:rPr>
              <a:t>RF photo-injector</a:t>
            </a:r>
            <a:endParaRPr lang="en-GB" sz="1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" name="Textfeld 3"/>
          <p:cNvSpPr txBox="1"/>
          <p:nvPr/>
        </p:nvSpPr>
        <p:spPr>
          <a:xfrm>
            <a:off x="6766566" y="3906504"/>
            <a:ext cx="1239839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/>
              <a:t>Diagnostic section</a:t>
            </a:r>
            <a:endParaRPr lang="en-GB" sz="1200" dirty="0"/>
          </a:p>
        </p:txBody>
      </p:sp>
      <p:sp>
        <p:nvSpPr>
          <p:cNvPr id="15" name="Textfeld 3"/>
          <p:cNvSpPr txBox="1"/>
          <p:nvPr/>
        </p:nvSpPr>
        <p:spPr>
          <a:xfrm>
            <a:off x="4885195" y="3796414"/>
            <a:ext cx="670800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/>
              <a:t>Linac</a:t>
            </a:r>
            <a:endParaRPr lang="en-GB" sz="1200" dirty="0"/>
          </a:p>
        </p:txBody>
      </p:sp>
      <p:sp>
        <p:nvSpPr>
          <p:cNvPr id="19" name="Textfeld 3"/>
          <p:cNvSpPr txBox="1"/>
          <p:nvPr/>
        </p:nvSpPr>
        <p:spPr>
          <a:xfrm>
            <a:off x="7194925" y="1518885"/>
            <a:ext cx="1676033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dirty="0"/>
              <a:t>q = 1 </a:t>
            </a:r>
            <a:r>
              <a:rPr lang="en-GB" sz="1400" dirty="0" err="1"/>
              <a:t>pC</a:t>
            </a:r>
            <a:r>
              <a:rPr lang="en-GB" sz="1400" dirty="0"/>
              <a:t> – 1 </a:t>
            </a:r>
            <a:r>
              <a:rPr lang="en-GB" sz="1400" dirty="0" err="1"/>
              <a:t>nC</a:t>
            </a:r>
            <a:endParaRPr lang="en-GB" sz="1400" dirty="0"/>
          </a:p>
          <a:p>
            <a:r>
              <a:rPr lang="en-GB" sz="1400" dirty="0"/>
              <a:t>E = 5.5 MeV</a:t>
            </a:r>
            <a:endParaRPr lang="en-GB" sz="1400" dirty="0"/>
          </a:p>
          <a:p>
            <a:r>
              <a:rPr lang="en-GB" sz="1400" dirty="0"/>
              <a:t>t = 0.5 – 2.5 </a:t>
            </a:r>
            <a:r>
              <a:rPr lang="en-GB" sz="1400" dirty="0" err="1"/>
              <a:t>ps</a:t>
            </a:r>
            <a:endParaRPr lang="en-GB" sz="1400" dirty="0"/>
          </a:p>
          <a:p>
            <a:r>
              <a:rPr lang="en-GB" sz="1400" dirty="0"/>
              <a:t>50 Hz</a:t>
            </a:r>
            <a:endParaRPr lang="en-GB" sz="1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6" name="Textfeld 3"/>
          <p:cNvSpPr txBox="1"/>
          <p:nvPr/>
        </p:nvSpPr>
        <p:spPr>
          <a:xfrm>
            <a:off x="8415247" y="3199040"/>
            <a:ext cx="455711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endParaRPr lang="de-DE" sz="1000" dirty="0"/>
          </a:p>
          <a:p>
            <a:endParaRPr lang="en-GB" sz="1000" dirty="0"/>
          </a:p>
        </p:txBody>
      </p:sp>
      <p:sp>
        <p:nvSpPr>
          <p:cNvPr id="17" name="Textfeld 3"/>
          <p:cNvSpPr txBox="1"/>
          <p:nvPr/>
        </p:nvSpPr>
        <p:spPr>
          <a:xfrm>
            <a:off x="2268121" y="1934546"/>
            <a:ext cx="455711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endParaRPr lang="de-DE" sz="1000" dirty="0"/>
          </a:p>
          <a:p>
            <a:endParaRPr lang="en-GB" sz="1000" dirty="0"/>
          </a:p>
        </p:txBody>
      </p:sp>
      <p:sp>
        <p:nvSpPr>
          <p:cNvPr id="18" name="FLUTE (Ferninfrarot Linac- Und Test-Experiment)…"/>
          <p:cNvSpPr txBox="1"/>
          <p:nvPr/>
        </p:nvSpPr>
        <p:spPr>
          <a:xfrm>
            <a:off x="83010" y="1037144"/>
            <a:ext cx="3043275" cy="229340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>
            <a:lvl1pPr marL="203835" indent="-203835" algn="l" defTabSz="685800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0535" indent="-203835" algn="l" defTabSz="685800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7235" indent="-198755" algn="l" defTabSz="674370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9015" indent="-203835" algn="l" defTabSz="685800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5715" indent="-198755" algn="l" defTabSz="685800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3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6585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8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85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8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385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8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285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8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Tx/>
              <a:buBlip>
                <a:blip r:embed="rId4"/>
              </a:buBlip>
            </a:pPr>
            <a:r>
              <a:rPr lang="en-GB" sz="1200" b="1" dirty="0"/>
              <a:t>Main advantages of the new RF system</a:t>
            </a:r>
            <a:endParaRPr lang="en-GB" sz="1200" b="1" dirty="0"/>
          </a:p>
          <a:p>
            <a:pPr lvl="1">
              <a:lnSpc>
                <a:spcPct val="100000"/>
              </a:lnSpc>
              <a:buFontTx/>
              <a:buBlip>
                <a:blip r:embed="rId5"/>
              </a:buBlip>
            </a:pPr>
            <a:r>
              <a:rPr lang="en-GB" sz="1200" dirty="0"/>
              <a:t>Higher RF stability (up to 20 ppm)</a:t>
            </a:r>
            <a:endParaRPr lang="en-GB" sz="1200" dirty="0"/>
          </a:p>
          <a:p>
            <a:pPr lvl="1">
              <a:lnSpc>
                <a:spcPct val="100000"/>
              </a:lnSpc>
              <a:buFontTx/>
              <a:buBlip>
                <a:blip r:embed="rId5"/>
              </a:buBlip>
            </a:pPr>
            <a:r>
              <a:rPr lang="en-GB" sz="1200" dirty="0"/>
              <a:t>Higher energy (up to 90 MeV) and repetition rate (up to 50 Hz)</a:t>
            </a:r>
            <a:endParaRPr lang="en-GB" sz="1200" dirty="0"/>
          </a:p>
          <a:p>
            <a:pPr lvl="1">
              <a:lnSpc>
                <a:spcPct val="100000"/>
              </a:lnSpc>
              <a:buFontTx/>
              <a:buBlip>
                <a:blip r:embed="rId5"/>
              </a:buBlip>
            </a:pPr>
            <a:r>
              <a:rPr lang="en-GB" sz="1200" dirty="0"/>
              <a:t>Precise positioning for the new RF photo-injector (alignment stand)</a:t>
            </a:r>
            <a:endParaRPr lang="en-GB" sz="1200" dirty="0"/>
          </a:p>
          <a:p>
            <a:pPr lvl="1">
              <a:lnSpc>
                <a:spcPct val="100000"/>
              </a:lnSpc>
              <a:buBlip>
                <a:blip r:embed="rId5"/>
              </a:buBlip>
            </a:pPr>
            <a:r>
              <a:rPr lang="en-GB" sz="1200" dirty="0"/>
              <a:t>Fully vacuum waveguide system for the </a:t>
            </a:r>
            <a:r>
              <a:rPr lang="en-GB" sz="1200" dirty="0" err="1"/>
              <a:t>linac</a:t>
            </a:r>
            <a:r>
              <a:rPr lang="en-GB" sz="1200" dirty="0"/>
              <a:t> and smaller volume which requires SF6 gas (for circulator)</a:t>
            </a:r>
            <a:endParaRPr lang="en-GB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43.jpg" descr="image43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675" y="392915"/>
            <a:ext cx="1576413" cy="401018"/>
          </a:xfrm>
          <a:prstGeom prst="rect">
            <a:avLst/>
          </a:prstGeom>
          <a:ln w="3175"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55597" y="333894"/>
            <a:ext cx="6869178" cy="392689"/>
          </a:xfrm>
        </p:spPr>
        <p:txBody>
          <a:bodyPr>
            <a:normAutofit/>
          </a:bodyPr>
          <a:lstStyle/>
          <a:p>
            <a:r>
              <a:rPr lang="en-GB" dirty="0"/>
              <a:t>: 10 MW and 37 MW RF units</a:t>
            </a:r>
            <a:endParaRPr lang="en-GB" dirty="0"/>
          </a:p>
        </p:txBody>
      </p:sp>
      <p:sp>
        <p:nvSpPr>
          <p:cNvPr id="13" name="Textfeld 3"/>
          <p:cNvSpPr txBox="1"/>
          <p:nvPr/>
        </p:nvSpPr>
        <p:spPr>
          <a:xfrm>
            <a:off x="3904722" y="1210111"/>
            <a:ext cx="218916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accent4">
                    <a:lumMod val="75000"/>
                  </a:schemeClr>
                </a:solidFill>
              </a:rPr>
              <a:t>10 MW RF unit – K100</a:t>
            </a:r>
            <a:endParaRPr lang="en-GB" sz="1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6486606" y="1238272"/>
            <a:ext cx="1981230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GB" sz="1400" b="1" dirty="0">
                <a:solidFill>
                  <a:schemeClr val="accent4">
                    <a:lumMod val="75000"/>
                  </a:schemeClr>
                </a:solidFill>
              </a:rPr>
              <a:t>37 MW RF unit – K300</a:t>
            </a:r>
            <a:endParaRPr lang="en-GB" sz="1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Textfeld 3"/>
          <p:cNvSpPr txBox="1"/>
          <p:nvPr/>
        </p:nvSpPr>
        <p:spPr>
          <a:xfrm>
            <a:off x="6224113" y="1763741"/>
            <a:ext cx="524986" cy="43088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endParaRPr lang="de-DE" sz="1400" dirty="0"/>
          </a:p>
          <a:p>
            <a:endParaRPr lang="en-GB" sz="1400" dirty="0"/>
          </a:p>
        </p:txBody>
      </p:sp>
      <p:sp>
        <p:nvSpPr>
          <p:cNvPr id="16" name="Textfeld 3"/>
          <p:cNvSpPr txBox="1"/>
          <p:nvPr/>
        </p:nvSpPr>
        <p:spPr>
          <a:xfrm>
            <a:off x="8415247" y="3199040"/>
            <a:ext cx="455711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endParaRPr lang="de-DE" sz="1000" dirty="0"/>
          </a:p>
          <a:p>
            <a:endParaRPr lang="en-GB" sz="1000" dirty="0"/>
          </a:p>
        </p:txBody>
      </p:sp>
      <p:sp>
        <p:nvSpPr>
          <p:cNvPr id="17" name="Textfeld 3"/>
          <p:cNvSpPr txBox="1"/>
          <p:nvPr/>
        </p:nvSpPr>
        <p:spPr>
          <a:xfrm>
            <a:off x="2268121" y="1934546"/>
            <a:ext cx="455711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endParaRPr lang="de-DE" sz="1000" dirty="0"/>
          </a:p>
          <a:p>
            <a:endParaRPr lang="en-GB" sz="1000" dirty="0"/>
          </a:p>
        </p:txBody>
      </p:sp>
      <p:sp>
        <p:nvSpPr>
          <p:cNvPr id="20" name="Textfeld 3"/>
          <p:cNvSpPr txBox="1"/>
          <p:nvPr/>
        </p:nvSpPr>
        <p:spPr>
          <a:xfrm>
            <a:off x="5415655" y="2148715"/>
            <a:ext cx="455711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endParaRPr lang="de-DE" sz="1000" dirty="0"/>
          </a:p>
          <a:p>
            <a:endParaRPr lang="en-GB" sz="1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66849" y="1926395"/>
            <a:ext cx="2442390" cy="1831790"/>
          </a:xfrm>
          <a:prstGeom prst="rect">
            <a:avLst/>
          </a:prstGeom>
        </p:spPr>
      </p:pic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273043" y="1627809"/>
          <a:ext cx="3631679" cy="23170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53462"/>
                <a:gridCol w="724315"/>
                <a:gridCol w="685800"/>
                <a:gridCol w="468102"/>
              </a:tblGrid>
              <a:tr h="26002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200" b="1" kern="800" dirty="0">
                          <a:solidFill>
                            <a:schemeClr val="tx2"/>
                          </a:solidFill>
                          <a:effectLst/>
                        </a:rPr>
                        <a:t>Parameter</a:t>
                      </a:r>
                      <a:endParaRPr lang="en-US" sz="1200" b="1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200" b="1" kern="8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K100</a:t>
                      </a:r>
                      <a:endParaRPr lang="en-US" sz="1200" b="1" kern="8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685800" rtl="0" eaLnBrk="1" latinLnBrk="0" hangingPunct="1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200" b="1" kern="8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K300</a:t>
                      </a:r>
                      <a:endParaRPr lang="en-US" sz="1200" b="1" kern="8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200" b="1" kern="800" dirty="0">
                          <a:solidFill>
                            <a:schemeClr val="tx2"/>
                          </a:solidFill>
                          <a:effectLst/>
                        </a:rPr>
                        <a:t>Unit</a:t>
                      </a:r>
                      <a:endParaRPr lang="en-US" sz="1200" b="1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002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200" kern="800" dirty="0">
                          <a:effectLst/>
                        </a:rPr>
                        <a:t>RF power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200" kern="800" dirty="0">
                          <a:effectLst/>
                        </a:rPr>
                        <a:t>10.6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200" kern="800" dirty="0">
                          <a:effectLst/>
                        </a:rPr>
                        <a:t>37.3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200" kern="800" dirty="0">
                          <a:effectLst/>
                        </a:rPr>
                        <a:t>MW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002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200" kern="800" dirty="0">
                          <a:effectLst/>
                        </a:rPr>
                        <a:t>Frequency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200" kern="800" dirty="0">
                          <a:effectLst/>
                        </a:rPr>
                        <a:t>2.997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200" kern="800" dirty="0">
                          <a:effectLst/>
                        </a:rPr>
                        <a:t>GHz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002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200" kern="800" dirty="0">
                          <a:effectLst/>
                        </a:rPr>
                        <a:t>Output voltage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200" kern="800">
                          <a:effectLst/>
                        </a:rPr>
                        <a:t>177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200" kern="800" dirty="0">
                          <a:effectLst/>
                        </a:rPr>
                        <a:t>287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200" kern="800" dirty="0">
                          <a:effectLst/>
                        </a:rPr>
                        <a:t>kV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002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200" kern="800" dirty="0">
                          <a:effectLst/>
                        </a:rPr>
                        <a:t>Output current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200" kern="800">
                          <a:effectLst/>
                        </a:rPr>
                        <a:t>135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200" kern="800" dirty="0">
                          <a:effectLst/>
                        </a:rPr>
                        <a:t>329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200" kern="800" dirty="0">
                          <a:effectLst/>
                        </a:rPr>
                        <a:t>A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002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200" kern="800" dirty="0">
                          <a:effectLst/>
                        </a:rPr>
                        <a:t>RF pulse top flatness 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200" kern="800" dirty="0">
                          <a:effectLst/>
                        </a:rPr>
                        <a:t>1% for 4 </a:t>
                      </a:r>
                      <a:r>
                        <a:rPr lang="en-GB" sz="1200" kern="800" dirty="0" err="1">
                          <a:effectLst/>
                        </a:rPr>
                        <a:t>usec</a:t>
                      </a:r>
                      <a:endParaRPr lang="en-GB" sz="1200" kern="8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200" kern="800" dirty="0">
                          <a:effectLst/>
                        </a:rPr>
                        <a:t>2% for 5 </a:t>
                      </a:r>
                      <a:r>
                        <a:rPr lang="en-GB" sz="1200" kern="800" dirty="0" err="1">
                          <a:effectLst/>
                        </a:rPr>
                        <a:t>usec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cPr marL="68580" marR="68580" marT="0" marB="0" anchor="ctr"/>
                </a:tc>
                <a:tc hMerge="1">
                  <a:tcPr marL="68580" marR="68580" marT="0" marB="0" anchor="ctr"/>
                </a:tc>
              </a:tr>
              <a:tr h="26002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200" kern="800" dirty="0">
                          <a:effectLst/>
                        </a:rPr>
                        <a:t>Repetition rate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200" kern="800" dirty="0">
                          <a:effectLst/>
                        </a:rPr>
                        <a:t>50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200" kern="800" dirty="0">
                          <a:effectLst/>
                        </a:rPr>
                        <a:t>Hz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448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200" kern="800" dirty="0">
                          <a:effectLst/>
                        </a:rPr>
                        <a:t>Pulse to pulse voltage stability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200" kern="800" dirty="0">
                          <a:effectLst/>
                        </a:rPr>
                        <a:t>18 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200" kern="800" dirty="0">
                          <a:effectLst/>
                        </a:rPr>
                        <a:t>14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200" kern="800" dirty="0">
                          <a:effectLst/>
                        </a:rPr>
                        <a:t>ppm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2142" y="1621095"/>
            <a:ext cx="2969774" cy="2442390"/>
          </a:xfrm>
          <a:prstGeom prst="rect">
            <a:avLst/>
          </a:prstGeom>
        </p:spPr>
      </p:pic>
      <p:sp>
        <p:nvSpPr>
          <p:cNvPr id="24" name="Textfeld 3"/>
          <p:cNvSpPr txBox="1"/>
          <p:nvPr/>
        </p:nvSpPr>
        <p:spPr>
          <a:xfrm>
            <a:off x="1587197" y="1238272"/>
            <a:ext cx="153677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accent4">
                    <a:lumMod val="75000"/>
                  </a:schemeClr>
                </a:solidFill>
              </a:rPr>
              <a:t>SAT results</a:t>
            </a:r>
            <a:endParaRPr lang="en-GB" sz="14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43.jpg" descr="image43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675" y="392915"/>
            <a:ext cx="1576413" cy="401018"/>
          </a:xfrm>
          <a:prstGeom prst="rect">
            <a:avLst/>
          </a:prstGeom>
          <a:ln w="3175"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55597" y="333894"/>
            <a:ext cx="6869178" cy="392689"/>
          </a:xfrm>
        </p:spPr>
        <p:txBody>
          <a:bodyPr>
            <a:normAutofit/>
          </a:bodyPr>
          <a:lstStyle/>
          <a:p>
            <a:r>
              <a:rPr lang="en-GB" dirty="0"/>
              <a:t>: 10 MW RF unit + waveguide system </a:t>
            </a:r>
            <a:endParaRPr lang="en-GB" dirty="0"/>
          </a:p>
        </p:txBody>
      </p:sp>
      <p:sp>
        <p:nvSpPr>
          <p:cNvPr id="10" name="Textfeld 3"/>
          <p:cNvSpPr txBox="1"/>
          <p:nvPr/>
        </p:nvSpPr>
        <p:spPr>
          <a:xfrm>
            <a:off x="6224113" y="1763741"/>
            <a:ext cx="524986" cy="43088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endParaRPr lang="de-DE" sz="1400" dirty="0"/>
          </a:p>
          <a:p>
            <a:endParaRPr lang="en-GB" sz="1400" dirty="0"/>
          </a:p>
        </p:txBody>
      </p:sp>
      <p:sp>
        <p:nvSpPr>
          <p:cNvPr id="16" name="Textfeld 3"/>
          <p:cNvSpPr txBox="1"/>
          <p:nvPr/>
        </p:nvSpPr>
        <p:spPr>
          <a:xfrm>
            <a:off x="8415247" y="3199040"/>
            <a:ext cx="455711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endParaRPr lang="de-DE" sz="1000" dirty="0"/>
          </a:p>
          <a:p>
            <a:endParaRPr lang="en-GB" sz="1000" dirty="0"/>
          </a:p>
        </p:txBody>
      </p:sp>
      <p:sp>
        <p:nvSpPr>
          <p:cNvPr id="17" name="Textfeld 3"/>
          <p:cNvSpPr txBox="1"/>
          <p:nvPr/>
        </p:nvSpPr>
        <p:spPr>
          <a:xfrm>
            <a:off x="2268121" y="1934546"/>
            <a:ext cx="455711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endParaRPr lang="de-DE" sz="1000" dirty="0"/>
          </a:p>
          <a:p>
            <a:endParaRPr lang="en-GB" sz="1000" dirty="0"/>
          </a:p>
        </p:txBody>
      </p:sp>
      <p:sp>
        <p:nvSpPr>
          <p:cNvPr id="20" name="Textfeld 3"/>
          <p:cNvSpPr txBox="1"/>
          <p:nvPr/>
        </p:nvSpPr>
        <p:spPr>
          <a:xfrm>
            <a:off x="5415655" y="2148715"/>
            <a:ext cx="455711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endParaRPr lang="de-DE" sz="1000" dirty="0"/>
          </a:p>
          <a:p>
            <a:endParaRPr lang="en-GB" sz="1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899" y="867358"/>
            <a:ext cx="3434333" cy="382682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6185" y="867358"/>
            <a:ext cx="6571630" cy="38268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43.jpg" descr="image43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2206" y="392915"/>
            <a:ext cx="1576413" cy="401018"/>
          </a:xfrm>
          <a:prstGeom prst="rect">
            <a:avLst/>
          </a:prstGeom>
          <a:ln w="3175"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55597" y="333894"/>
            <a:ext cx="6869178" cy="392689"/>
          </a:xfrm>
        </p:spPr>
        <p:txBody>
          <a:bodyPr>
            <a:normAutofit/>
          </a:bodyPr>
          <a:lstStyle/>
          <a:p>
            <a:r>
              <a:rPr lang="en-GB" dirty="0"/>
              <a:t>:  New RF photo-injector</a:t>
            </a:r>
            <a:endParaRPr lang="en-GB" dirty="0"/>
          </a:p>
        </p:txBody>
      </p:sp>
      <p:sp>
        <p:nvSpPr>
          <p:cNvPr id="10" name="Textfeld 3"/>
          <p:cNvSpPr txBox="1"/>
          <p:nvPr/>
        </p:nvSpPr>
        <p:spPr>
          <a:xfrm>
            <a:off x="6224113" y="1763741"/>
            <a:ext cx="524986" cy="43088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endParaRPr lang="de-DE" sz="1400" dirty="0"/>
          </a:p>
          <a:p>
            <a:endParaRPr lang="en-GB" sz="1400" dirty="0"/>
          </a:p>
        </p:txBody>
      </p:sp>
      <p:sp>
        <p:nvSpPr>
          <p:cNvPr id="16" name="Textfeld 3"/>
          <p:cNvSpPr txBox="1"/>
          <p:nvPr/>
        </p:nvSpPr>
        <p:spPr>
          <a:xfrm>
            <a:off x="8415247" y="3199040"/>
            <a:ext cx="455711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endParaRPr lang="de-DE" sz="1000" dirty="0"/>
          </a:p>
          <a:p>
            <a:endParaRPr lang="en-GB" sz="1000" dirty="0"/>
          </a:p>
        </p:txBody>
      </p:sp>
      <p:sp>
        <p:nvSpPr>
          <p:cNvPr id="17" name="Textfeld 3"/>
          <p:cNvSpPr txBox="1"/>
          <p:nvPr/>
        </p:nvSpPr>
        <p:spPr>
          <a:xfrm>
            <a:off x="2268121" y="1934546"/>
            <a:ext cx="455711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endParaRPr lang="de-DE" sz="1000" dirty="0"/>
          </a:p>
          <a:p>
            <a:endParaRPr lang="en-GB" sz="1000" dirty="0"/>
          </a:p>
        </p:txBody>
      </p:sp>
      <p:sp>
        <p:nvSpPr>
          <p:cNvPr id="20" name="Textfeld 3"/>
          <p:cNvSpPr txBox="1"/>
          <p:nvPr/>
        </p:nvSpPr>
        <p:spPr>
          <a:xfrm>
            <a:off x="5415655" y="2148715"/>
            <a:ext cx="455711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endParaRPr lang="de-DE" sz="1000" dirty="0"/>
          </a:p>
          <a:p>
            <a:endParaRPr lang="en-GB" sz="10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436110" y="1300705"/>
          <a:ext cx="4078515" cy="2820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1264"/>
                <a:gridCol w="1687251"/>
              </a:tblGrid>
              <a:tr h="169806"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Parameter</a:t>
                      </a:r>
                      <a:endParaRPr lang="en-US" sz="12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Value</a:t>
                      </a:r>
                      <a:endParaRPr lang="en-US" sz="1200" noProof="0" dirty="0"/>
                    </a:p>
                  </a:txBody>
                  <a:tcPr anchor="ctr"/>
                </a:tc>
              </a:tr>
              <a:tr h="2828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Input</a:t>
                      </a:r>
                      <a:r>
                        <a:rPr lang="en-US" sz="1200" b="0" kern="1200" baseline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RF power</a:t>
                      </a:r>
                      <a:endParaRPr lang="en-US" sz="1200" b="0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0" noProof="0" dirty="0">
                          <a:solidFill>
                            <a:schemeClr val="tx1"/>
                          </a:solidFill>
                        </a:rPr>
                        <a:t>9 MW</a:t>
                      </a:r>
                      <a:endParaRPr lang="en-US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2828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Output Energy</a:t>
                      </a:r>
                      <a:endParaRPr lang="en-US" sz="1200" kern="1200" noProof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noProof="0"/>
                        <a:t>5.5 MeV</a:t>
                      </a:r>
                      <a:endParaRPr lang="en-US" sz="1200" noProof="0"/>
                    </a:p>
                  </a:txBody>
                  <a:tcPr anchor="ctr"/>
                </a:tc>
              </a:tr>
              <a:tr h="2828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Operating Frequency</a:t>
                      </a:r>
                      <a:endParaRPr lang="en-US" sz="1200" kern="1200" noProof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noProof="0" dirty="0"/>
                        <a:t>2.997 GHz</a:t>
                      </a:r>
                      <a:endParaRPr lang="en-US" sz="1200" noProof="0" dirty="0"/>
                    </a:p>
                  </a:txBody>
                  <a:tcPr anchor="ctr"/>
                </a:tc>
              </a:tr>
              <a:tr h="2828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noProof="0" dirty="0"/>
                        <a:t>Maximum repetition</a:t>
                      </a:r>
                      <a:r>
                        <a:rPr lang="en-US" sz="1200" baseline="0" noProof="0" dirty="0"/>
                        <a:t> rate</a:t>
                      </a:r>
                      <a:endParaRPr lang="en-US" sz="12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noProof="0"/>
                        <a:t>50 Hz</a:t>
                      </a:r>
                      <a:endParaRPr lang="en-US" sz="1200" noProof="0"/>
                    </a:p>
                  </a:txBody>
                  <a:tcPr anchor="ctr"/>
                </a:tc>
              </a:tr>
              <a:tr h="282874">
                <a:tc>
                  <a:txBody>
                    <a:bodyPr/>
                    <a:lstStyle/>
                    <a:p>
                      <a:r>
                        <a:rPr lang="en-US" sz="1200" noProof="0"/>
                        <a:t>Peak surface field </a:t>
                      </a:r>
                      <a:endParaRPr lang="en-US" sz="12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102 MV/m</a:t>
                      </a:r>
                      <a:endParaRPr lang="en-US" sz="1200" noProof="0" dirty="0"/>
                    </a:p>
                  </a:txBody>
                  <a:tcPr anchor="ctr"/>
                </a:tc>
              </a:tr>
              <a:tr h="2828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Peak cathode field</a:t>
                      </a:r>
                      <a:endParaRPr lang="en-US" sz="1200" kern="1200" noProof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noProof="0" dirty="0"/>
                        <a:t>120 MV/m</a:t>
                      </a:r>
                      <a:endParaRPr lang="en-US" sz="1200" noProof="0" dirty="0"/>
                    </a:p>
                  </a:txBody>
                  <a:tcPr anchor="ctr"/>
                </a:tc>
              </a:tr>
              <a:tr h="2828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Maximum</a:t>
                      </a:r>
                      <a:r>
                        <a:rPr lang="en-US" sz="1200" kern="1200" baseline="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bunch charge</a:t>
                      </a:r>
                      <a:endParaRPr lang="en-US" sz="1200" kern="1200" baseline="30000" noProof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noProof="0" dirty="0"/>
                        <a:t>Up to 1 </a:t>
                      </a:r>
                      <a:r>
                        <a:rPr lang="en-US" sz="1200" noProof="0" dirty="0" err="1"/>
                        <a:t>nC</a:t>
                      </a:r>
                      <a:r>
                        <a:rPr lang="en-US" sz="1200" noProof="0" dirty="0"/>
                        <a:t> </a:t>
                      </a:r>
                      <a:endParaRPr lang="en-US" sz="1200" noProof="0" dirty="0"/>
                    </a:p>
                  </a:txBody>
                  <a:tcPr anchor="ctr"/>
                </a:tc>
              </a:tr>
              <a:tr h="282874"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Cathode</a:t>
                      </a:r>
                      <a:endParaRPr lang="en-US" sz="1200" baseline="30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Removable</a:t>
                      </a:r>
                      <a:endParaRPr lang="en-US" sz="1200" noProof="0" dirty="0"/>
                    </a:p>
                  </a:txBody>
                  <a:tcPr anchor="ctr"/>
                </a:tc>
              </a:tr>
              <a:tr h="282874">
                <a:tc>
                  <a:txBody>
                    <a:bodyPr/>
                    <a:lstStyle/>
                    <a:p>
                      <a:pPr algn="l"/>
                      <a:r>
                        <a:rPr lang="en-US" sz="1200" b="0" noProof="0" dirty="0">
                          <a:solidFill>
                            <a:schemeClr val="tx1"/>
                          </a:solidFill>
                        </a:rPr>
                        <a:t>Laser injection </a:t>
                      </a:r>
                      <a:endParaRPr lang="en-US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noProof="0" dirty="0">
                          <a:solidFill>
                            <a:schemeClr val="tx1"/>
                          </a:solidFill>
                        </a:rPr>
                        <a:t>On-axis</a:t>
                      </a:r>
                      <a:endParaRPr lang="en-US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136" y="1032567"/>
            <a:ext cx="1888450" cy="17266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334" y="2779481"/>
            <a:ext cx="2419107" cy="1651477"/>
          </a:xfrm>
          <a:prstGeom prst="rect">
            <a:avLst/>
          </a:prstGeom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99988" y="3975297"/>
            <a:ext cx="1070783" cy="31743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9pPr>
          </a:lstStyle>
          <a:p>
            <a:pPr algn="ctr"/>
            <a:r>
              <a:rPr lang="en-US" altLang="de-DE" sz="1600" b="0" kern="0" dirty="0">
                <a:solidFill>
                  <a:schemeClr val="tx1"/>
                </a:solidFill>
              </a:rPr>
              <a:t>RF probe</a:t>
            </a:r>
            <a:endParaRPr lang="en-US" altLang="de-DE" sz="1600" b="0" kern="0" dirty="0">
              <a:solidFill>
                <a:schemeClr val="tx1"/>
              </a:solidFill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1135380" y="4430958"/>
            <a:ext cx="2040479" cy="317437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9pPr>
          </a:lstStyle>
          <a:p>
            <a:pPr algn="ctr"/>
            <a:r>
              <a:rPr lang="en-US" altLang="de-DE" sz="1400" b="0" kern="0" dirty="0">
                <a:solidFill>
                  <a:schemeClr val="tx1"/>
                </a:solidFill>
              </a:rPr>
              <a:t>Input waveguide</a:t>
            </a:r>
            <a:endParaRPr lang="en-US" altLang="de-DE" sz="1400" b="0" kern="0" dirty="0">
              <a:solidFill>
                <a:schemeClr val="tx1"/>
              </a:solidFill>
            </a:endParaRPr>
          </a:p>
          <a:p>
            <a:pPr algn="ctr"/>
            <a:endParaRPr lang="en-US" altLang="de-DE" sz="1600" b="0" kern="0" dirty="0">
              <a:solidFill>
                <a:schemeClr val="tx1"/>
              </a:solidFill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260353" y="1034582"/>
            <a:ext cx="990312" cy="317437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9pPr>
          </a:lstStyle>
          <a:p>
            <a:pPr algn="ctr"/>
            <a:r>
              <a:rPr lang="en-US" altLang="de-DE" sz="1600" b="0" kern="0" dirty="0">
                <a:solidFill>
                  <a:schemeClr val="tx1"/>
                </a:solidFill>
              </a:rPr>
              <a:t>Cathode</a:t>
            </a:r>
            <a:endParaRPr lang="en-US" altLang="de-DE" sz="1600" b="0" kern="0" dirty="0">
              <a:solidFill>
                <a:schemeClr val="tx1"/>
              </a:solidFill>
            </a:endParaRPr>
          </a:p>
        </p:txBody>
      </p:sp>
      <p:cxnSp>
        <p:nvCxnSpPr>
          <p:cNvPr id="13" name="Straight Arrow Connector 12"/>
          <p:cNvCxnSpPr>
            <a:stCxn id="12" idx="2"/>
          </p:cNvCxnSpPr>
          <p:nvPr/>
        </p:nvCxnSpPr>
        <p:spPr>
          <a:xfrm>
            <a:off x="755509" y="1352019"/>
            <a:ext cx="1599071" cy="419520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33" idx="2"/>
          </p:cNvCxnSpPr>
          <p:nvPr/>
        </p:nvCxnSpPr>
        <p:spPr>
          <a:xfrm>
            <a:off x="880269" y="2797516"/>
            <a:ext cx="752579" cy="503105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8" idx="0"/>
          </p:cNvCxnSpPr>
          <p:nvPr/>
        </p:nvCxnSpPr>
        <p:spPr>
          <a:xfrm flipV="1">
            <a:off x="1135380" y="3657860"/>
            <a:ext cx="497468" cy="317437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0"/>
          </p:cNvCxnSpPr>
          <p:nvPr/>
        </p:nvCxnSpPr>
        <p:spPr>
          <a:xfrm flipV="1">
            <a:off x="2155620" y="4120891"/>
            <a:ext cx="904573" cy="310067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2820846" y="2868879"/>
            <a:ext cx="1372064" cy="392688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9pPr>
          </a:lstStyle>
          <a:p>
            <a:pPr algn="ctr"/>
            <a:r>
              <a:rPr lang="en-US" altLang="de-DE" sz="1200" b="0" kern="0" dirty="0">
                <a:solidFill>
                  <a:schemeClr val="tx1"/>
                </a:solidFill>
              </a:rPr>
              <a:t>Photo provided by RadiaBeam</a:t>
            </a:r>
            <a:endParaRPr lang="en-US" altLang="de-DE" sz="1200" b="0" kern="0" dirty="0">
              <a:solidFill>
                <a:schemeClr val="tx1"/>
              </a:solidFill>
            </a:endParaRPr>
          </a:p>
        </p:txBody>
      </p:sp>
      <p:sp>
        <p:nvSpPr>
          <p:cNvPr id="33" name="Rectangle 2"/>
          <p:cNvSpPr txBox="1">
            <a:spLocks noChangeArrowheads="1"/>
          </p:cNvSpPr>
          <p:nvPr/>
        </p:nvSpPr>
        <p:spPr>
          <a:xfrm>
            <a:off x="0" y="2276376"/>
            <a:ext cx="1760538" cy="52114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9pPr>
          </a:lstStyle>
          <a:p>
            <a:pPr algn="ctr"/>
            <a:r>
              <a:rPr lang="en-US" altLang="de-DE" sz="1400" b="0" kern="0" dirty="0">
                <a:solidFill>
                  <a:schemeClr val="tx1"/>
                </a:solidFill>
              </a:rPr>
              <a:t>Dummy waveguide</a:t>
            </a:r>
            <a:endParaRPr lang="en-US" altLang="de-DE" sz="1400" b="0" kern="0" dirty="0">
              <a:solidFill>
                <a:schemeClr val="tx1"/>
              </a:solidFill>
            </a:endParaRPr>
          </a:p>
          <a:p>
            <a:pPr algn="ctr"/>
            <a:r>
              <a:rPr lang="en-US" altLang="de-DE" sz="1400" b="0" kern="0" dirty="0">
                <a:solidFill>
                  <a:schemeClr val="tx1"/>
                </a:solidFill>
              </a:rPr>
              <a:t>(with pumping port)</a:t>
            </a:r>
            <a:endParaRPr lang="en-US" altLang="de-DE" sz="1400" b="0" kern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43.jpg" descr="image43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675" y="392915"/>
            <a:ext cx="1576413" cy="401018"/>
          </a:xfrm>
          <a:prstGeom prst="rect">
            <a:avLst/>
          </a:prstGeom>
          <a:ln w="3175"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55597" y="333894"/>
            <a:ext cx="6869178" cy="392689"/>
          </a:xfrm>
        </p:spPr>
        <p:txBody>
          <a:bodyPr>
            <a:normAutofit/>
          </a:bodyPr>
          <a:lstStyle/>
          <a:p>
            <a:r>
              <a:rPr lang="en-GB" dirty="0"/>
              <a:t>:  New RF photo-injector</a:t>
            </a:r>
            <a:endParaRPr lang="en-GB" dirty="0"/>
          </a:p>
        </p:txBody>
      </p:sp>
      <p:sp>
        <p:nvSpPr>
          <p:cNvPr id="7" name="Textfeld 3"/>
          <p:cNvSpPr txBox="1"/>
          <p:nvPr/>
        </p:nvSpPr>
        <p:spPr>
          <a:xfrm>
            <a:off x="88590" y="1848547"/>
            <a:ext cx="1536327" cy="43088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endParaRPr lang="de-DE" sz="1400" dirty="0"/>
          </a:p>
          <a:p>
            <a:endParaRPr lang="en-GB" sz="1400" dirty="0"/>
          </a:p>
        </p:txBody>
      </p:sp>
      <p:sp>
        <p:nvSpPr>
          <p:cNvPr id="10" name="Textfeld 3"/>
          <p:cNvSpPr txBox="1"/>
          <p:nvPr/>
        </p:nvSpPr>
        <p:spPr>
          <a:xfrm>
            <a:off x="4173617" y="1763741"/>
            <a:ext cx="524986" cy="43088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endParaRPr lang="de-DE" sz="1400" dirty="0"/>
          </a:p>
          <a:p>
            <a:endParaRPr lang="en-GB" sz="1400" dirty="0"/>
          </a:p>
        </p:txBody>
      </p:sp>
      <p:sp>
        <p:nvSpPr>
          <p:cNvPr id="11" name="Textfeld 3"/>
          <p:cNvSpPr txBox="1"/>
          <p:nvPr/>
        </p:nvSpPr>
        <p:spPr>
          <a:xfrm>
            <a:off x="3001417" y="2923093"/>
            <a:ext cx="524986" cy="43088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endParaRPr lang="de-DE" sz="1400" dirty="0"/>
          </a:p>
          <a:p>
            <a:endParaRPr lang="en-GB" sz="1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90" y="1009677"/>
            <a:ext cx="3308728" cy="3601338"/>
          </a:xfrm>
          <a:prstGeom prst="rect">
            <a:avLst/>
          </a:prstGeom>
        </p:spPr>
      </p:pic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4436110" y="1300705"/>
          <a:ext cx="4078515" cy="2820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1264"/>
                <a:gridCol w="1687251"/>
              </a:tblGrid>
              <a:tr h="169806"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Parameter</a:t>
                      </a:r>
                      <a:endParaRPr lang="en-US" sz="12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Value</a:t>
                      </a:r>
                      <a:endParaRPr lang="en-US" sz="1200" noProof="0" dirty="0"/>
                    </a:p>
                  </a:txBody>
                  <a:tcPr anchor="ctr"/>
                </a:tc>
              </a:tr>
              <a:tr h="2828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Input</a:t>
                      </a:r>
                      <a:r>
                        <a:rPr lang="en-US" sz="1200" b="0" kern="1200" baseline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RF power</a:t>
                      </a:r>
                      <a:endParaRPr lang="en-US" sz="1200" b="0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0" noProof="0" dirty="0">
                          <a:solidFill>
                            <a:schemeClr val="tx1"/>
                          </a:solidFill>
                        </a:rPr>
                        <a:t>9 MW</a:t>
                      </a:r>
                      <a:endParaRPr lang="en-US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2828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Output Energy</a:t>
                      </a:r>
                      <a:endParaRPr lang="en-US" sz="1200" kern="1200" noProof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noProof="0"/>
                        <a:t>5.5 MeV</a:t>
                      </a:r>
                      <a:endParaRPr lang="en-US" sz="1200" noProof="0"/>
                    </a:p>
                  </a:txBody>
                  <a:tcPr anchor="ctr"/>
                </a:tc>
              </a:tr>
              <a:tr h="2828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Operating Frequency</a:t>
                      </a:r>
                      <a:endParaRPr lang="en-US" sz="1200" kern="1200" noProof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noProof="0" dirty="0"/>
                        <a:t>2.997 GHz</a:t>
                      </a:r>
                      <a:endParaRPr lang="en-US" sz="1200" noProof="0" dirty="0"/>
                    </a:p>
                  </a:txBody>
                  <a:tcPr anchor="ctr"/>
                </a:tc>
              </a:tr>
              <a:tr h="2828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noProof="0" dirty="0"/>
                        <a:t>Maximum repetition</a:t>
                      </a:r>
                      <a:r>
                        <a:rPr lang="en-US" sz="1200" baseline="0" noProof="0" dirty="0"/>
                        <a:t> rate</a:t>
                      </a:r>
                      <a:endParaRPr lang="en-US" sz="12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noProof="0"/>
                        <a:t>50 Hz</a:t>
                      </a:r>
                      <a:endParaRPr lang="en-US" sz="1200" noProof="0"/>
                    </a:p>
                  </a:txBody>
                  <a:tcPr anchor="ctr"/>
                </a:tc>
              </a:tr>
              <a:tr h="282874">
                <a:tc>
                  <a:txBody>
                    <a:bodyPr/>
                    <a:lstStyle/>
                    <a:p>
                      <a:r>
                        <a:rPr lang="en-US" sz="1200" noProof="0"/>
                        <a:t>Peak surface field </a:t>
                      </a:r>
                      <a:endParaRPr lang="en-US" sz="12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102 MV/m</a:t>
                      </a:r>
                      <a:endParaRPr lang="en-US" sz="1200" noProof="0" dirty="0"/>
                    </a:p>
                  </a:txBody>
                  <a:tcPr anchor="ctr"/>
                </a:tc>
              </a:tr>
              <a:tr h="2828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Peak cathode field</a:t>
                      </a:r>
                      <a:endParaRPr lang="en-US" sz="1200" kern="1200" noProof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noProof="0" dirty="0"/>
                        <a:t>120 MV/m</a:t>
                      </a:r>
                      <a:endParaRPr lang="en-US" sz="1200" noProof="0" dirty="0"/>
                    </a:p>
                  </a:txBody>
                  <a:tcPr anchor="ctr"/>
                </a:tc>
              </a:tr>
              <a:tr h="2828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Maximum</a:t>
                      </a:r>
                      <a:r>
                        <a:rPr lang="en-US" sz="1200" kern="1200" baseline="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bunch charge</a:t>
                      </a:r>
                      <a:endParaRPr lang="en-US" sz="1200" kern="1200" baseline="30000" noProof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noProof="0" dirty="0"/>
                        <a:t>Up to 1 </a:t>
                      </a:r>
                      <a:r>
                        <a:rPr lang="en-US" sz="1200" noProof="0" dirty="0" err="1"/>
                        <a:t>nC</a:t>
                      </a:r>
                      <a:r>
                        <a:rPr lang="en-US" sz="1200" noProof="0" dirty="0"/>
                        <a:t> </a:t>
                      </a:r>
                      <a:endParaRPr lang="en-US" sz="1200" noProof="0" dirty="0"/>
                    </a:p>
                  </a:txBody>
                  <a:tcPr anchor="ctr"/>
                </a:tc>
              </a:tr>
              <a:tr h="282874"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Cathode</a:t>
                      </a:r>
                      <a:endParaRPr lang="en-US" sz="1200" baseline="30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Removable</a:t>
                      </a:r>
                      <a:endParaRPr lang="en-US" sz="1200" noProof="0" dirty="0"/>
                    </a:p>
                  </a:txBody>
                  <a:tcPr anchor="ctr"/>
                </a:tc>
              </a:tr>
              <a:tr h="282874">
                <a:tc>
                  <a:txBody>
                    <a:bodyPr/>
                    <a:lstStyle/>
                    <a:p>
                      <a:pPr algn="l"/>
                      <a:r>
                        <a:rPr lang="en-US" sz="1200" b="0" noProof="0" dirty="0">
                          <a:solidFill>
                            <a:schemeClr val="tx1"/>
                          </a:solidFill>
                        </a:rPr>
                        <a:t>Laser injection </a:t>
                      </a:r>
                      <a:endParaRPr lang="en-US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noProof="0" dirty="0">
                          <a:solidFill>
                            <a:schemeClr val="tx1"/>
                          </a:solidFill>
                        </a:rPr>
                        <a:t>On-axis</a:t>
                      </a:r>
                      <a:endParaRPr lang="en-US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22" name="Straight Arrow Connector 21"/>
          <p:cNvCxnSpPr/>
          <p:nvPr/>
        </p:nvCxnSpPr>
        <p:spPr>
          <a:xfrm flipH="1" flipV="1">
            <a:off x="3131383" y="3135931"/>
            <a:ext cx="478302" cy="218049"/>
          </a:xfrm>
          <a:prstGeom prst="straightConnector1">
            <a:avLst/>
          </a:prstGeom>
          <a:ln w="412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3"/>
          <p:cNvSpPr txBox="1"/>
          <p:nvPr/>
        </p:nvSpPr>
        <p:spPr>
          <a:xfrm>
            <a:off x="2853545" y="3353980"/>
            <a:ext cx="151227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accent4">
                    <a:lumMod val="75000"/>
                  </a:schemeClr>
                </a:solidFill>
              </a:rPr>
              <a:t>RF power input</a:t>
            </a:r>
            <a:endParaRPr lang="en-GB" sz="14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43.jpg" descr="image43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675" y="392915"/>
            <a:ext cx="1576413" cy="401018"/>
          </a:xfrm>
          <a:prstGeom prst="rect">
            <a:avLst/>
          </a:prstGeom>
          <a:ln w="3175"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55597" y="333894"/>
            <a:ext cx="6869178" cy="392689"/>
          </a:xfrm>
        </p:spPr>
        <p:txBody>
          <a:bodyPr>
            <a:normAutofit/>
          </a:bodyPr>
          <a:lstStyle/>
          <a:p>
            <a:r>
              <a:rPr lang="en-GB" dirty="0"/>
              <a:t>:  New RF photo-injector</a:t>
            </a:r>
            <a:endParaRPr lang="en-GB" dirty="0"/>
          </a:p>
        </p:txBody>
      </p:sp>
      <p:sp>
        <p:nvSpPr>
          <p:cNvPr id="7" name="Textfeld 3"/>
          <p:cNvSpPr txBox="1"/>
          <p:nvPr/>
        </p:nvSpPr>
        <p:spPr>
          <a:xfrm>
            <a:off x="88590" y="1848547"/>
            <a:ext cx="1536327" cy="43088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endParaRPr lang="de-DE" sz="1400" dirty="0"/>
          </a:p>
          <a:p>
            <a:endParaRPr lang="en-GB" sz="1400" dirty="0"/>
          </a:p>
        </p:txBody>
      </p:sp>
      <p:sp>
        <p:nvSpPr>
          <p:cNvPr id="10" name="Textfeld 3"/>
          <p:cNvSpPr txBox="1"/>
          <p:nvPr/>
        </p:nvSpPr>
        <p:spPr>
          <a:xfrm>
            <a:off x="4173617" y="1763741"/>
            <a:ext cx="524986" cy="43088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endParaRPr lang="de-DE" sz="1400" dirty="0"/>
          </a:p>
          <a:p>
            <a:endParaRPr lang="en-GB" sz="1400" dirty="0"/>
          </a:p>
        </p:txBody>
      </p:sp>
      <p:sp>
        <p:nvSpPr>
          <p:cNvPr id="11" name="Textfeld 3"/>
          <p:cNvSpPr txBox="1"/>
          <p:nvPr/>
        </p:nvSpPr>
        <p:spPr>
          <a:xfrm>
            <a:off x="3001417" y="2923093"/>
            <a:ext cx="524986" cy="43088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endParaRPr lang="de-DE" sz="1400" dirty="0"/>
          </a:p>
          <a:p>
            <a:endParaRPr lang="en-GB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2841" y="881027"/>
            <a:ext cx="6060960" cy="388173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43.jpg" descr="image43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675" y="389384"/>
            <a:ext cx="1576413" cy="401018"/>
          </a:xfrm>
          <a:prstGeom prst="rect">
            <a:avLst/>
          </a:prstGeom>
          <a:ln w="3175"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55597" y="333894"/>
            <a:ext cx="6869178" cy="392689"/>
          </a:xfrm>
        </p:spPr>
        <p:txBody>
          <a:bodyPr>
            <a:normAutofit/>
          </a:bodyPr>
          <a:lstStyle/>
          <a:p>
            <a:r>
              <a:rPr lang="en-GB" dirty="0"/>
              <a:t>:  Experimental results: RF signals</a:t>
            </a:r>
            <a:endParaRPr lang="en-GB" dirty="0"/>
          </a:p>
        </p:txBody>
      </p:sp>
      <p:sp>
        <p:nvSpPr>
          <p:cNvPr id="10" name="Textfeld 3"/>
          <p:cNvSpPr txBox="1"/>
          <p:nvPr/>
        </p:nvSpPr>
        <p:spPr>
          <a:xfrm>
            <a:off x="4173617" y="1390361"/>
            <a:ext cx="524986" cy="43088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endParaRPr lang="de-DE" sz="1400" dirty="0"/>
          </a:p>
          <a:p>
            <a:endParaRPr lang="en-GB" sz="1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6" y="1351135"/>
            <a:ext cx="2673465" cy="18153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2541" y="1343515"/>
            <a:ext cx="3061454" cy="178291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1710" y="1390361"/>
            <a:ext cx="2888228" cy="1743503"/>
          </a:xfrm>
          <a:prstGeom prst="rect">
            <a:avLst/>
          </a:prstGeom>
        </p:spPr>
      </p:pic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606122" y="1033699"/>
            <a:ext cx="1823172" cy="31743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9pPr>
          </a:lstStyle>
          <a:p>
            <a:pPr algn="ctr"/>
            <a:r>
              <a:rPr lang="en-US" altLang="de-DE" sz="1600" b="0" kern="0" dirty="0">
                <a:solidFill>
                  <a:schemeClr val="tx1"/>
                </a:solidFill>
              </a:rPr>
              <a:t>RF input power</a:t>
            </a:r>
            <a:endParaRPr lang="en-US" altLang="de-DE" sz="1600" b="0" kern="0" dirty="0">
              <a:solidFill>
                <a:schemeClr val="tx1"/>
              </a:solidFill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2751196" y="1033699"/>
            <a:ext cx="3413760" cy="31743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9pPr>
          </a:lstStyle>
          <a:p>
            <a:pPr algn="ctr"/>
            <a:r>
              <a:rPr lang="en-US" altLang="de-DE" sz="1600" b="0" kern="0" dirty="0">
                <a:solidFill>
                  <a:schemeClr val="tx1"/>
                </a:solidFill>
              </a:rPr>
              <a:t>RF probe </a:t>
            </a:r>
            <a:r>
              <a:rPr lang="en-US" altLang="de-DE" sz="1200" b="0" kern="0" dirty="0">
                <a:solidFill>
                  <a:schemeClr val="tx1"/>
                </a:solidFill>
              </a:rPr>
              <a:t>(power inside the cavity)</a:t>
            </a:r>
            <a:endParaRPr lang="en-US" altLang="de-DE" sz="1200" b="0" kern="0" dirty="0">
              <a:solidFill>
                <a:schemeClr val="tx1"/>
              </a:solidFill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6306301" y="1042508"/>
            <a:ext cx="2483996" cy="31743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9pPr>
          </a:lstStyle>
          <a:p>
            <a:pPr algn="ctr"/>
            <a:r>
              <a:rPr lang="en-US" altLang="de-DE" sz="1600" b="0" kern="0" dirty="0">
                <a:solidFill>
                  <a:schemeClr val="tx1"/>
                </a:solidFill>
              </a:rPr>
              <a:t>Reflected RF power</a:t>
            </a:r>
            <a:endParaRPr lang="en-US" altLang="de-DE" sz="1200" b="0" kern="0" dirty="0">
              <a:solidFill>
                <a:schemeClr val="tx1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225" y="3252934"/>
            <a:ext cx="1838444" cy="1255070"/>
          </a:xfrm>
          <a:prstGeom prst="rect">
            <a:avLst/>
          </a:prstGeom>
        </p:spPr>
      </p:pic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2153594" y="4232928"/>
            <a:ext cx="1174076" cy="225932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9pPr>
          </a:lstStyle>
          <a:p>
            <a:pPr algn="ctr"/>
            <a:r>
              <a:rPr lang="en-US" altLang="de-DE" sz="1600" b="0" kern="0" dirty="0">
                <a:solidFill>
                  <a:schemeClr val="tx1"/>
                </a:solidFill>
              </a:rPr>
              <a:t>RF probe</a:t>
            </a:r>
            <a:endParaRPr lang="en-US" altLang="de-DE" sz="1600" b="0" kern="0" dirty="0">
              <a:solidFill>
                <a:schemeClr val="tx1"/>
              </a:solidFill>
            </a:endParaRP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5241224" y="4266691"/>
            <a:ext cx="1550699" cy="317437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9pPr>
          </a:lstStyle>
          <a:p>
            <a:pPr algn="ctr"/>
            <a:r>
              <a:rPr lang="en-US" altLang="de-DE" sz="1400" b="0" kern="0" dirty="0">
                <a:solidFill>
                  <a:schemeClr val="tx1"/>
                </a:solidFill>
              </a:rPr>
              <a:t>Input waveguide</a:t>
            </a:r>
            <a:endParaRPr lang="en-US" altLang="de-DE" sz="1400" b="0" kern="0" dirty="0">
              <a:solidFill>
                <a:schemeClr val="tx1"/>
              </a:solidFill>
            </a:endParaRPr>
          </a:p>
          <a:p>
            <a:pPr algn="ctr"/>
            <a:endParaRPr lang="en-US" altLang="de-DE" sz="1600" b="0" kern="0" dirty="0">
              <a:solidFill>
                <a:schemeClr val="tx1"/>
              </a:solidFill>
            </a:endParaRPr>
          </a:p>
        </p:txBody>
      </p:sp>
      <p:cxnSp>
        <p:nvCxnSpPr>
          <p:cNvPr id="20" name="Straight Arrow Connector 19"/>
          <p:cNvCxnSpPr>
            <a:stCxn id="18" idx="0"/>
          </p:cNvCxnSpPr>
          <p:nvPr/>
        </p:nvCxnSpPr>
        <p:spPr>
          <a:xfrm flipV="1">
            <a:off x="2740632" y="3890483"/>
            <a:ext cx="886488" cy="342445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9" idx="0"/>
          </p:cNvCxnSpPr>
          <p:nvPr/>
        </p:nvCxnSpPr>
        <p:spPr>
          <a:xfrm flipH="1" flipV="1">
            <a:off x="5203669" y="4152900"/>
            <a:ext cx="812905" cy="113791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43.jpg" descr="image43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675" y="392915"/>
            <a:ext cx="1576413" cy="401018"/>
          </a:xfrm>
          <a:prstGeom prst="rect">
            <a:avLst/>
          </a:prstGeom>
          <a:ln w="3175"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55597" y="333894"/>
            <a:ext cx="6869178" cy="392689"/>
          </a:xfrm>
        </p:spPr>
        <p:txBody>
          <a:bodyPr>
            <a:normAutofit/>
          </a:bodyPr>
          <a:lstStyle/>
          <a:p>
            <a:r>
              <a:rPr lang="en-GB" dirty="0"/>
              <a:t>:  Experimental results: electron beam</a:t>
            </a:r>
            <a:endParaRPr lang="en-GB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878071" y="3269897"/>
          <a:ext cx="2635250" cy="1381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0849"/>
                <a:gridCol w="914401"/>
              </a:tblGrid>
              <a:tr h="268408"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Parameter</a:t>
                      </a:r>
                      <a:endParaRPr lang="en-US" sz="12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Value</a:t>
                      </a:r>
                      <a:endParaRPr lang="en-US" sz="1200" noProof="0" dirty="0"/>
                    </a:p>
                  </a:txBody>
                  <a:tcPr anchor="ctr"/>
                </a:tc>
              </a:tr>
              <a:tr h="2767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Input</a:t>
                      </a:r>
                      <a:r>
                        <a:rPr lang="en-US" sz="1200" b="0" kern="1200" baseline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RF power</a:t>
                      </a:r>
                      <a:endParaRPr lang="en-US" sz="1200" b="0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0" noProof="0" dirty="0">
                          <a:solidFill>
                            <a:schemeClr val="tx1"/>
                          </a:solidFill>
                        </a:rPr>
                        <a:t>8.9 MW</a:t>
                      </a:r>
                      <a:endParaRPr lang="en-US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2767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Output Energy</a:t>
                      </a:r>
                      <a:endParaRPr lang="en-US" sz="1200" kern="1200" noProof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noProof="0" dirty="0"/>
                        <a:t>5.9 MeV</a:t>
                      </a:r>
                      <a:endParaRPr lang="en-US" sz="1200" noProof="0" dirty="0"/>
                    </a:p>
                  </a:txBody>
                  <a:tcPr anchor="ctr"/>
                </a:tc>
              </a:tr>
              <a:tr h="2767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Repetition rate </a:t>
                      </a:r>
                      <a:endParaRPr lang="en-US" sz="1200" kern="1200" noProof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noProof="0" dirty="0"/>
                        <a:t>50 Hz</a:t>
                      </a:r>
                      <a:endParaRPr lang="en-US" sz="1200" noProof="0" dirty="0"/>
                    </a:p>
                  </a:txBody>
                  <a:tcPr anchor="ctr"/>
                </a:tc>
              </a:tr>
              <a:tr h="2767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Electron beam charge</a:t>
                      </a:r>
                      <a:endParaRPr lang="en-US" sz="1200" kern="1200" baseline="30000" noProof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noProof="0" dirty="0"/>
                        <a:t>180 </a:t>
                      </a:r>
                      <a:r>
                        <a:rPr lang="en-US" sz="1200" noProof="0" dirty="0" err="1"/>
                        <a:t>pC</a:t>
                      </a:r>
                      <a:endParaRPr lang="en-US" sz="1200" noProof="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999" y="874978"/>
            <a:ext cx="3201029" cy="38344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8689" y="919825"/>
            <a:ext cx="5294014" cy="224650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43.jpg" descr="image43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675" y="392915"/>
            <a:ext cx="1576413" cy="401018"/>
          </a:xfrm>
          <a:prstGeom prst="rect">
            <a:avLst/>
          </a:prstGeom>
          <a:ln w="3175"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55597" y="333894"/>
            <a:ext cx="6869178" cy="392689"/>
          </a:xfrm>
        </p:spPr>
        <p:txBody>
          <a:bodyPr>
            <a:normAutofit/>
          </a:bodyPr>
          <a:lstStyle/>
          <a:p>
            <a:r>
              <a:rPr lang="en-GB" dirty="0"/>
              <a:t>:  Summary</a:t>
            </a:r>
            <a:endParaRPr lang="en-GB" dirty="0"/>
          </a:p>
        </p:txBody>
      </p:sp>
      <p:sp>
        <p:nvSpPr>
          <p:cNvPr id="18" name="FLUTE (Ferninfrarot Linac- Und Test-Experiment)…"/>
          <p:cNvSpPr txBox="1"/>
          <p:nvPr/>
        </p:nvSpPr>
        <p:spPr>
          <a:xfrm>
            <a:off x="358080" y="1069252"/>
            <a:ext cx="7940099" cy="31299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203835" indent="-203835" algn="l" defTabSz="685800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0535" indent="-203835" algn="l" defTabSz="685800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7235" indent="-198755" algn="l" defTabSz="674370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9015" indent="-203835" algn="l" defTabSz="685800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5715" indent="-198755" algn="l" defTabSz="685800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2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6585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8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85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8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385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8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285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8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Tx/>
              <a:buBlip>
                <a:blip r:embed="rId3"/>
              </a:buBlip>
            </a:pPr>
            <a:r>
              <a:rPr lang="en-US" sz="1900" dirty="0"/>
              <a:t>Installation of the FLUTE's new RF system for the low-energy section has been successfully completed</a:t>
            </a:r>
            <a:r>
              <a:rPr lang="en-GB" sz="1900" dirty="0"/>
              <a:t>.</a:t>
            </a:r>
            <a:endParaRPr lang="en-GB" sz="1900" dirty="0"/>
          </a:p>
          <a:p>
            <a:pPr>
              <a:lnSpc>
                <a:spcPct val="100000"/>
              </a:lnSpc>
              <a:buFontTx/>
              <a:buBlip>
                <a:blip r:embed="rId3"/>
              </a:buBlip>
            </a:pPr>
            <a:r>
              <a:rPr lang="en-GB" sz="1900" dirty="0"/>
              <a:t>Successful RF conditioning up to 50 Hz with RF power of 8.6 MW (with 3.5 µsec RF pulse)</a:t>
            </a:r>
            <a:endParaRPr lang="en-GB" sz="1900" dirty="0"/>
          </a:p>
          <a:p>
            <a:pPr>
              <a:lnSpc>
                <a:spcPct val="100000"/>
              </a:lnSpc>
              <a:buFontTx/>
              <a:buBlip>
                <a:blip r:embed="rId3"/>
              </a:buBlip>
            </a:pPr>
            <a:r>
              <a:rPr lang="en-US" sz="1900" dirty="0"/>
              <a:t>Electron beam with the following parameters was achieved: </a:t>
            </a:r>
            <a:br>
              <a:rPr lang="en-US" sz="1900" dirty="0"/>
            </a:br>
            <a:r>
              <a:rPr lang="en-US" sz="1900" dirty="0"/>
              <a:t>50 Hz, 5.9 MeV, 180 </a:t>
            </a:r>
            <a:r>
              <a:rPr lang="en-US" sz="1900" dirty="0" err="1"/>
              <a:t>pC</a:t>
            </a:r>
            <a:r>
              <a:rPr lang="en-GB" sz="1900" dirty="0"/>
              <a:t>. </a:t>
            </a:r>
            <a:endParaRPr lang="en-GB" sz="1900" dirty="0"/>
          </a:p>
          <a:p>
            <a:pPr marL="0" indent="0">
              <a:lnSpc>
                <a:spcPct val="100000"/>
              </a:lnSpc>
              <a:buNone/>
            </a:pPr>
            <a:endParaRPr lang="en-GB" sz="1900" dirty="0"/>
          </a:p>
          <a:p>
            <a:pPr lvl="1">
              <a:lnSpc>
                <a:spcPct val="100000"/>
              </a:lnSpc>
              <a:buBlip>
                <a:blip r:embed="rId3"/>
              </a:buBlip>
            </a:pPr>
            <a:endParaRPr lang="en-GB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43.jpg" descr="image43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675" y="392915"/>
            <a:ext cx="1576413" cy="401018"/>
          </a:xfrm>
          <a:prstGeom prst="rect">
            <a:avLst/>
          </a:prstGeom>
          <a:ln w="3175"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55597" y="333894"/>
            <a:ext cx="6869178" cy="392689"/>
          </a:xfrm>
        </p:spPr>
        <p:txBody>
          <a:bodyPr>
            <a:normAutofit/>
          </a:bodyPr>
          <a:lstStyle/>
          <a:p>
            <a:r>
              <a:rPr lang="en-GB" dirty="0"/>
              <a:t>:  Next steps for 2024</a:t>
            </a:r>
            <a:endParaRPr lang="en-GB" dirty="0"/>
          </a:p>
        </p:txBody>
      </p:sp>
      <p:sp>
        <p:nvSpPr>
          <p:cNvPr id="18" name="FLUTE (Ferninfrarot Linac- Und Test-Experiment)…"/>
          <p:cNvSpPr txBox="1"/>
          <p:nvPr/>
        </p:nvSpPr>
        <p:spPr>
          <a:xfrm>
            <a:off x="368674" y="1081412"/>
            <a:ext cx="8316361" cy="3552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normAutofit lnSpcReduction="10000"/>
          </a:bodyPr>
          <a:lstStyle>
            <a:lvl1pPr marL="203835" indent="-203835" algn="l" defTabSz="685800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0535" indent="-203835" algn="l" defTabSz="685800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7235" indent="-198755" algn="l" defTabSz="674370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9015" indent="-203835" algn="l" defTabSz="685800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5715" indent="-198755" algn="l" defTabSz="685800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2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6585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8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85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8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385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8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285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8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Tx/>
              <a:buBlip>
                <a:blip r:embed="rId3"/>
              </a:buBlip>
            </a:pPr>
            <a:r>
              <a:rPr lang="en-US" sz="1900" dirty="0"/>
              <a:t>Further optimization of the laser parameters</a:t>
            </a:r>
            <a:endParaRPr lang="en-US" sz="1900" dirty="0"/>
          </a:p>
          <a:p>
            <a:pPr>
              <a:lnSpc>
                <a:spcPct val="100000"/>
              </a:lnSpc>
              <a:buFontTx/>
              <a:buBlip>
                <a:blip r:embed="rId3"/>
              </a:buBlip>
            </a:pPr>
            <a:r>
              <a:rPr lang="en-GB" sz="1900" dirty="0"/>
              <a:t>Improving stability of the 10 MW klystron</a:t>
            </a:r>
            <a:endParaRPr lang="en-GB" sz="1900" dirty="0"/>
          </a:p>
          <a:p>
            <a:pPr>
              <a:lnSpc>
                <a:spcPct val="100000"/>
              </a:lnSpc>
              <a:buFontTx/>
              <a:buBlip>
                <a:blip r:embed="rId3"/>
              </a:buBlip>
            </a:pPr>
            <a:r>
              <a:rPr lang="en-GB" sz="1900" dirty="0"/>
              <a:t>Electron beam’s characterisation operating with the new RF system</a:t>
            </a:r>
            <a:endParaRPr lang="en-GB" sz="1900" dirty="0"/>
          </a:p>
          <a:p>
            <a:pPr lvl="1">
              <a:lnSpc>
                <a:spcPct val="100000"/>
              </a:lnSpc>
              <a:buBlip>
                <a:blip r:embed="rId3"/>
              </a:buBlip>
            </a:pPr>
            <a:r>
              <a:rPr lang="en-GB" sz="1700" dirty="0"/>
              <a:t>beam profile, electron energy, bunch charge</a:t>
            </a:r>
            <a:endParaRPr lang="en-GB" sz="1700" dirty="0"/>
          </a:p>
          <a:p>
            <a:pPr>
              <a:lnSpc>
                <a:spcPct val="100000"/>
              </a:lnSpc>
              <a:buBlip>
                <a:blip r:embed="rId3"/>
              </a:buBlip>
            </a:pPr>
            <a:r>
              <a:rPr lang="en-GB" sz="1900" dirty="0"/>
              <a:t>TÜV</a:t>
            </a:r>
            <a:r>
              <a:rPr lang="en-US" sz="1900" dirty="0"/>
              <a:t> inspection of the personal safety system for continuation of the FLUTE operating license with the new RF system</a:t>
            </a:r>
            <a:endParaRPr lang="en-GB" sz="1900" dirty="0"/>
          </a:p>
          <a:p>
            <a:pPr>
              <a:lnSpc>
                <a:spcPct val="100000"/>
              </a:lnSpc>
              <a:buBlip>
                <a:blip r:embed="rId3"/>
              </a:buBlip>
            </a:pPr>
            <a:r>
              <a:rPr lang="en-GB" sz="1900" dirty="0"/>
              <a:t>Operation of FLUTE for the first users: </a:t>
            </a:r>
            <a:br>
              <a:rPr lang="en-GB" sz="1900" dirty="0"/>
            </a:br>
            <a:r>
              <a:rPr lang="en-GB" sz="1900" dirty="0"/>
              <a:t>experiments for detector developments and medical applications</a:t>
            </a:r>
            <a:endParaRPr lang="en-GB" sz="1900" dirty="0"/>
          </a:p>
          <a:p>
            <a:pPr>
              <a:lnSpc>
                <a:spcPct val="100000"/>
              </a:lnSpc>
              <a:buBlip>
                <a:blip r:embed="rId3"/>
              </a:buBlip>
            </a:pPr>
            <a:r>
              <a:rPr lang="en-GB" sz="1900" dirty="0"/>
              <a:t>RF conditioning of the </a:t>
            </a:r>
            <a:r>
              <a:rPr lang="en-GB" sz="1900" dirty="0" err="1"/>
              <a:t>linac</a:t>
            </a:r>
            <a:r>
              <a:rPr lang="en-GB" sz="1900" dirty="0"/>
              <a:t> with the new 37 MW RF unit</a:t>
            </a:r>
            <a:endParaRPr lang="en-GB" sz="1900" dirty="0"/>
          </a:p>
          <a:p>
            <a:pPr>
              <a:lnSpc>
                <a:spcPct val="100000"/>
              </a:lnSpc>
              <a:buBlip>
                <a:blip r:embed="rId3"/>
              </a:buBlip>
            </a:pPr>
            <a:r>
              <a:rPr lang="en-GB" sz="1900" dirty="0"/>
              <a:t>Offering of FLUTE for international users within EU project’s EURO-LABS Transnational Access: </a:t>
            </a:r>
            <a:r>
              <a:rPr lang="en-GB" sz="1400" dirty="0">
                <a:hlinkClick r:id="rId4"/>
              </a:rPr>
              <a:t>https://web.infn.it/EURO-LABS/transnational-access/</a:t>
            </a:r>
            <a:endParaRPr lang="en-GB" sz="1400" dirty="0"/>
          </a:p>
          <a:p>
            <a:pPr marL="0" indent="0">
              <a:lnSpc>
                <a:spcPct val="100000"/>
              </a:lnSpc>
              <a:buNone/>
            </a:pPr>
            <a:endParaRPr lang="en-GB" sz="1900" dirty="0"/>
          </a:p>
          <a:p>
            <a:pPr marL="0" indent="0">
              <a:lnSpc>
                <a:spcPct val="100000"/>
              </a:lnSpc>
              <a:buNone/>
            </a:pPr>
            <a:endParaRPr lang="en-GB" sz="1900" dirty="0"/>
          </a:p>
          <a:p>
            <a:pPr lvl="1">
              <a:lnSpc>
                <a:spcPct val="100000"/>
              </a:lnSpc>
              <a:buBlip>
                <a:blip r:embed="rId3"/>
              </a:buBlip>
            </a:pPr>
            <a:endParaRPr lang="en-GB" sz="1700" dirty="0"/>
          </a:p>
        </p:txBody>
      </p:sp>
      <p:pic>
        <p:nvPicPr>
          <p:cNvPr id="4" name="Grafik 3" descr="Ein Bild, das Text, Schrift, Screenshot, Reihe enthält.&#10;&#10;Automatisch generierte Beschreibu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414" y="4282996"/>
            <a:ext cx="4236603" cy="52501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91545" y="310443"/>
            <a:ext cx="6869178" cy="575989"/>
          </a:xfrm>
        </p:spPr>
        <p:txBody>
          <a:bodyPr/>
          <a:lstStyle/>
          <a:p>
            <a:r>
              <a:rPr lang="en-GB" dirty="0"/>
              <a:t>Back-up slides</a:t>
            </a:r>
            <a:endParaRPr lang="en-GB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43.jpg" descr="image43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9184" y="498224"/>
            <a:ext cx="1576413" cy="401018"/>
          </a:xfrm>
          <a:prstGeom prst="rect">
            <a:avLst/>
          </a:prstGeom>
          <a:ln w="3175"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55597" y="249070"/>
            <a:ext cx="6869178" cy="575989"/>
          </a:xfrm>
        </p:spPr>
        <p:txBody>
          <a:bodyPr/>
          <a:lstStyle/>
          <a:p>
            <a:r>
              <a:rPr lang="en-GB" dirty="0"/>
              <a:t>  New RF photo-injector </a:t>
            </a:r>
            <a:endParaRPr lang="en-GB" dirty="0"/>
          </a:p>
        </p:txBody>
      </p:sp>
      <p:pic>
        <p:nvPicPr>
          <p:cNvPr id="4" name="Picture 3" descr="A graph of a graph with numbers and lines&#10;&#10;Description automatically generated with medium confiden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700" y="1171217"/>
            <a:ext cx="4205778" cy="354480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43.jpg" descr="image43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9184" y="498224"/>
            <a:ext cx="1576413" cy="401018"/>
          </a:xfrm>
          <a:prstGeom prst="rect">
            <a:avLst/>
          </a:prstGeom>
          <a:ln w="3175"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55597" y="249070"/>
            <a:ext cx="6869178" cy="575989"/>
          </a:xfrm>
        </p:spPr>
        <p:txBody>
          <a:bodyPr/>
          <a:lstStyle/>
          <a:p>
            <a:r>
              <a:rPr lang="en-GB" dirty="0"/>
              <a:t>  New RF photo-injector </a:t>
            </a:r>
            <a:endParaRPr lang="en-GB" dirty="0"/>
          </a:p>
        </p:txBody>
      </p:sp>
      <p:pic>
        <p:nvPicPr>
          <p:cNvPr id="1026" name="Picture 2" descr="C:\Users\uj5612\Documents\FLUTE RF upgrade\RF photo-injector RadiaBeam\RF gun RadiaBeam_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263" y="1020287"/>
            <a:ext cx="4407143" cy="355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43.jpg" descr="image43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9184" y="498224"/>
            <a:ext cx="1576413" cy="401018"/>
          </a:xfrm>
          <a:prstGeom prst="rect">
            <a:avLst/>
          </a:prstGeom>
          <a:ln w="3175"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55597" y="249070"/>
            <a:ext cx="6869178" cy="575989"/>
          </a:xfrm>
        </p:spPr>
        <p:txBody>
          <a:bodyPr/>
          <a:lstStyle/>
          <a:p>
            <a:r>
              <a:rPr lang="en-GB" dirty="0"/>
              <a:t>  RF photo-injector cross section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041" y="938083"/>
            <a:ext cx="3555532" cy="3250940"/>
          </a:xfrm>
          <a:prstGeom prst="rect">
            <a:avLst/>
          </a:prstGeom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565526" y="1288876"/>
            <a:ext cx="1673029" cy="36003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9pPr>
          </a:lstStyle>
          <a:p>
            <a:r>
              <a:rPr lang="en-US" altLang="de-DE" sz="2000" b="0" kern="0" dirty="0">
                <a:solidFill>
                  <a:schemeClr val="tx1"/>
                </a:solidFill>
              </a:rPr>
              <a:t>Cathode</a:t>
            </a:r>
            <a:endParaRPr lang="en-US" altLang="de-DE" sz="2000" b="0" kern="0" dirty="0">
              <a:solidFill>
                <a:schemeClr val="tx1"/>
              </a:solidFill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379185" y="2882298"/>
            <a:ext cx="2024552" cy="172037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9pPr>
          </a:lstStyle>
          <a:p>
            <a:r>
              <a:rPr lang="en-US" altLang="de-DE" sz="2000" b="0" kern="0" dirty="0">
                <a:solidFill>
                  <a:schemeClr val="tx1"/>
                </a:solidFill>
              </a:rPr>
              <a:t>Cooling pipes</a:t>
            </a:r>
            <a:endParaRPr lang="en-US" altLang="de-DE" sz="2000" b="0" kern="0" dirty="0">
              <a:solidFill>
                <a:schemeClr val="tx1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5788324" y="1149317"/>
            <a:ext cx="3036451" cy="36003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9pPr>
          </a:lstStyle>
          <a:p>
            <a:r>
              <a:rPr lang="en-US" altLang="de-DE" sz="2000" b="0" kern="0" dirty="0">
                <a:solidFill>
                  <a:schemeClr val="tx1"/>
                </a:solidFill>
              </a:rPr>
              <a:t>Bi-directional tuners</a:t>
            </a:r>
            <a:endParaRPr lang="en-US" altLang="de-DE" sz="2000" b="0" kern="0" dirty="0">
              <a:solidFill>
                <a:schemeClr val="tx1"/>
              </a:solidFill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5596574" y="3444434"/>
            <a:ext cx="3228201" cy="371764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80604020202020204" pitchFamily="34" charset="0"/>
              </a:defRPr>
            </a:lvl9pPr>
          </a:lstStyle>
          <a:p>
            <a:r>
              <a:rPr lang="en-US" altLang="de-DE" sz="2000" b="0" kern="0" dirty="0">
                <a:solidFill>
                  <a:schemeClr val="tx1"/>
                </a:solidFill>
              </a:rPr>
              <a:t>Waveguide coupling port</a:t>
            </a:r>
            <a:endParaRPr lang="en-US" altLang="de-DE" sz="2000" b="0" kern="0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2664231" y="1586154"/>
            <a:ext cx="1605844" cy="584065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1911906" y="2710262"/>
            <a:ext cx="636385" cy="239325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1043918" y="2170219"/>
            <a:ext cx="1504373" cy="759734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5089585" y="1398151"/>
            <a:ext cx="715992" cy="188003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5184475" y="2458528"/>
            <a:ext cx="1219542" cy="984846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43.jpg" descr="image43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9184" y="498224"/>
            <a:ext cx="1576413" cy="401018"/>
          </a:xfrm>
          <a:prstGeom prst="rect">
            <a:avLst/>
          </a:prstGeom>
          <a:ln w="3175"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55597" y="249070"/>
            <a:ext cx="6869178" cy="575989"/>
          </a:xfrm>
        </p:spPr>
        <p:txBody>
          <a:bodyPr/>
          <a:lstStyle/>
          <a:p>
            <a:r>
              <a:rPr lang="en-GB" dirty="0"/>
              <a:t>  RF photo-injector cross section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635" y="869075"/>
            <a:ext cx="4026264" cy="388650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sign1">
  <a:themeElements>
    <a:clrScheme name="KIT">
      <a:dk1>
        <a:sysClr val="windowText" lastClr="000000"/>
      </a:dk1>
      <a:lt1>
        <a:sysClr val="window" lastClr="FFFFFF"/>
      </a:lt1>
      <a:dk2>
        <a:srgbClr val="009682"/>
      </a:dk2>
      <a:lt2>
        <a:srgbClr val="D9D9D9"/>
      </a:lt2>
      <a:accent1>
        <a:srgbClr val="009682"/>
      </a:accent1>
      <a:accent2>
        <a:srgbClr val="4664AA"/>
      </a:accent2>
      <a:accent3>
        <a:srgbClr val="D9D9D9"/>
      </a:accent3>
      <a:accent4>
        <a:srgbClr val="4CB5A7"/>
      </a:accent4>
      <a:accent5>
        <a:srgbClr val="7D92C3"/>
      </a:accent5>
      <a:accent6>
        <a:srgbClr val="7FCAC0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Design1</Template>
  <TotalTime>0</TotalTime>
  <Words>4169</Words>
  <Application>WPS Presentation</Application>
  <PresentationFormat>Custom</PresentationFormat>
  <Paragraphs>396</Paragraphs>
  <Slides>19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2" baseType="lpstr">
      <vt:lpstr>Arial</vt:lpstr>
      <vt:lpstr>SimSun</vt:lpstr>
      <vt:lpstr>Wingdings</vt:lpstr>
      <vt:lpstr>Nimbus Roman No9 L</vt:lpstr>
      <vt:lpstr>OpenSymbol</vt:lpstr>
      <vt:lpstr>Times New Roman</vt:lpstr>
      <vt:lpstr>Microsoft YaHei</vt:lpstr>
      <vt:lpstr>Droid Sans Fallback</vt:lpstr>
      <vt:lpstr>Arial Unicode MS</vt:lpstr>
      <vt:lpstr>Calibri</vt:lpstr>
      <vt:lpstr>DejaVu Sans</vt:lpstr>
      <vt:lpstr>Design1</vt:lpstr>
      <vt:lpstr>Custom Design</vt:lpstr>
      <vt:lpstr>PowerPoint 演示文稿</vt:lpstr>
      <vt:lpstr>:  Accelerator test facility at KIT</vt:lpstr>
      <vt:lpstr>:  Layout</vt:lpstr>
      <vt:lpstr>:  Configuration of the first RF system</vt:lpstr>
      <vt:lpstr>:  New RF system</vt:lpstr>
      <vt:lpstr>: 10 MW and 37 MW RF units</vt:lpstr>
      <vt:lpstr>: 10 MW RF unit + waveguide system </vt:lpstr>
      <vt:lpstr>:  New RF photo-injector</vt:lpstr>
      <vt:lpstr>:  New RF photo-injector</vt:lpstr>
      <vt:lpstr>:  New RF photo-injector</vt:lpstr>
      <vt:lpstr>:  Experimental results: RF signals</vt:lpstr>
      <vt:lpstr>:  Experimental results: electron beam</vt:lpstr>
      <vt:lpstr>:  Summary</vt:lpstr>
      <vt:lpstr>:  Next steps for 2024</vt:lpstr>
      <vt:lpstr>Back-up slides</vt:lpstr>
      <vt:lpstr>  New RF photo-injector </vt:lpstr>
      <vt:lpstr>  New RF photo-injector </vt:lpstr>
      <vt:lpstr>  RF photo-injector cross section</vt:lpstr>
      <vt:lpstr>  RF photo-injector cross section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Franzi</dc:creator>
  <cp:lastModifiedBy>mirbro</cp:lastModifiedBy>
  <cp:revision>156</cp:revision>
  <dcterms:created xsi:type="dcterms:W3CDTF">2024-01-01T12:41:56Z</dcterms:created>
  <dcterms:modified xsi:type="dcterms:W3CDTF">2024-01-01T12:41:56Z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1033-11.1.0.11664</vt:lpwstr>
  </property>
</Properties>
</file>